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446" r:id="rId2"/>
    <p:sldId id="451" r:id="rId3"/>
    <p:sldId id="452" r:id="rId4"/>
    <p:sldId id="450" r:id="rId5"/>
    <p:sldId id="337" r:id="rId6"/>
    <p:sldId id="257" r:id="rId7"/>
    <p:sldId id="328" r:id="rId8"/>
    <p:sldId id="329" r:id="rId9"/>
    <p:sldId id="330" r:id="rId10"/>
    <p:sldId id="338" r:id="rId11"/>
    <p:sldId id="331" r:id="rId12"/>
    <p:sldId id="332" r:id="rId13"/>
    <p:sldId id="339" r:id="rId14"/>
    <p:sldId id="456" r:id="rId15"/>
    <p:sldId id="457" r:id="rId16"/>
    <p:sldId id="350" r:id="rId17"/>
    <p:sldId id="351" r:id="rId18"/>
    <p:sldId id="352" r:id="rId19"/>
    <p:sldId id="353" r:id="rId20"/>
    <p:sldId id="374" r:id="rId21"/>
    <p:sldId id="437" r:id="rId22"/>
    <p:sldId id="438" r:id="rId23"/>
    <p:sldId id="439" r:id="rId24"/>
    <p:sldId id="440" r:id="rId25"/>
    <p:sldId id="441" r:id="rId26"/>
    <p:sldId id="453" r:id="rId27"/>
    <p:sldId id="433" r:id="rId28"/>
    <p:sldId id="442" r:id="rId29"/>
    <p:sldId id="459" r:id="rId30"/>
    <p:sldId id="460" r:id="rId31"/>
    <p:sldId id="401" r:id="rId32"/>
    <p:sldId id="434" r:id="rId33"/>
    <p:sldId id="419" r:id="rId34"/>
    <p:sldId id="435" r:id="rId35"/>
    <p:sldId id="281" r:id="rId36"/>
    <p:sldId id="436" r:id="rId37"/>
    <p:sldId id="400" r:id="rId38"/>
    <p:sldId id="418" r:id="rId39"/>
    <p:sldId id="415" r:id="rId40"/>
    <p:sldId id="45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A462"/>
    <a:srgbClr val="FFF5D9"/>
    <a:srgbClr val="FFD96D"/>
    <a:srgbClr val="E78FFF"/>
    <a:srgbClr val="FE6695"/>
    <a:srgbClr val="FEB261"/>
    <a:srgbClr val="51A622"/>
    <a:srgbClr val="008FD4"/>
    <a:srgbClr val="6055AB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3" d="100"/>
          <a:sy n="83" d="100"/>
        </p:scale>
        <p:origin x="84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B3A98-8ED8-44F6-9E3D-8A8F5B151C6F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9CA064EF-08E9-4C68-8268-2C8321E7EEFD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n-GB" dirty="0"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381C3F0D-3E88-45EC-B544-D4C56E9BF990}" type="parTrans" cxnId="{D329698C-C4EB-4EF4-BFD7-6E64DFD07E80}">
      <dgm:prSet/>
      <dgm:spPr/>
      <dgm:t>
        <a:bodyPr/>
        <a:lstStyle/>
        <a:p>
          <a:endParaRPr lang="en-GB"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4CAAB129-2747-4150-9C90-786E4296D613}" type="sibTrans" cxnId="{D329698C-C4EB-4EF4-BFD7-6E64DFD07E80}">
      <dgm:prSet/>
      <dgm:spPr/>
      <dgm:t>
        <a:bodyPr/>
        <a:lstStyle/>
        <a:p>
          <a:endParaRPr lang="en-GB"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65738AB8-251D-4AF0-99D9-AA0511B5A724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n-GB" dirty="0"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6E725EFE-5AE6-44BC-A089-DF77BCCA2E00}" type="parTrans" cxnId="{A9AD628A-62C5-4815-B10F-B59D21C38C21}">
      <dgm:prSet/>
      <dgm:spPr/>
      <dgm:t>
        <a:bodyPr/>
        <a:lstStyle/>
        <a:p>
          <a:endParaRPr lang="en-GB"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B4D121A3-AE42-48D4-AA3F-5C430B84DE30}" type="sibTrans" cxnId="{A9AD628A-62C5-4815-B10F-B59D21C38C21}">
      <dgm:prSet/>
      <dgm:spPr/>
      <dgm:t>
        <a:bodyPr/>
        <a:lstStyle/>
        <a:p>
          <a:endParaRPr lang="en-GB"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0AC4640B-5C7C-44FA-9D8C-ADC35499205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n-GB" dirty="0"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31296E4C-759A-4B06-BFBC-10F72C605A08}" type="parTrans" cxnId="{34F3AE86-D1FE-457A-BE65-70177CB34CDE}">
      <dgm:prSet/>
      <dgm:spPr/>
      <dgm:t>
        <a:bodyPr/>
        <a:lstStyle/>
        <a:p>
          <a:endParaRPr lang="en-GB"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5FBDF253-7A2C-44D1-B825-752ED2BE3B34}" type="sibTrans" cxnId="{34F3AE86-D1FE-457A-BE65-70177CB34CDE}">
      <dgm:prSet/>
      <dgm:spPr/>
      <dgm:t>
        <a:bodyPr/>
        <a:lstStyle/>
        <a:p>
          <a:endParaRPr lang="en-GB"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BEDE7520-8B9E-4910-8D11-DE220AB8C4CE}" type="pres">
      <dgm:prSet presAssocID="{E81B3A98-8ED8-44F6-9E3D-8A8F5B151C6F}" presName="compositeShape" presStyleCnt="0">
        <dgm:presLayoutVars>
          <dgm:chMax val="7"/>
          <dgm:dir/>
          <dgm:resizeHandles val="exact"/>
        </dgm:presLayoutVars>
      </dgm:prSet>
      <dgm:spPr/>
    </dgm:pt>
    <dgm:pt modelId="{BE6CBE13-5257-4A53-81DD-944426EA7F25}" type="pres">
      <dgm:prSet presAssocID="{E81B3A98-8ED8-44F6-9E3D-8A8F5B151C6F}" presName="wedge1" presStyleLbl="node1" presStyleIdx="0" presStyleCnt="3"/>
      <dgm:spPr/>
    </dgm:pt>
    <dgm:pt modelId="{3E4FA235-512F-41C3-B000-7C0E5D2D145B}" type="pres">
      <dgm:prSet presAssocID="{E81B3A98-8ED8-44F6-9E3D-8A8F5B151C6F}" presName="dummy1a" presStyleCnt="0"/>
      <dgm:spPr/>
    </dgm:pt>
    <dgm:pt modelId="{4FD1E7BF-F168-4D1E-AAB5-5CF7849607C7}" type="pres">
      <dgm:prSet presAssocID="{E81B3A98-8ED8-44F6-9E3D-8A8F5B151C6F}" presName="dummy1b" presStyleCnt="0"/>
      <dgm:spPr/>
    </dgm:pt>
    <dgm:pt modelId="{B2A4B4D6-FFAF-499C-8CD4-68F052DB340C}" type="pres">
      <dgm:prSet presAssocID="{E81B3A98-8ED8-44F6-9E3D-8A8F5B151C6F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2FD4C95-8C54-421A-A178-E9610B93388E}" type="pres">
      <dgm:prSet presAssocID="{E81B3A98-8ED8-44F6-9E3D-8A8F5B151C6F}" presName="wedge2" presStyleLbl="node1" presStyleIdx="1" presStyleCnt="3"/>
      <dgm:spPr/>
    </dgm:pt>
    <dgm:pt modelId="{F1276975-3304-4215-A4E3-A59764853B82}" type="pres">
      <dgm:prSet presAssocID="{E81B3A98-8ED8-44F6-9E3D-8A8F5B151C6F}" presName="dummy2a" presStyleCnt="0"/>
      <dgm:spPr/>
    </dgm:pt>
    <dgm:pt modelId="{3A0CB3DB-A262-44D0-A6C3-CD8C91649B35}" type="pres">
      <dgm:prSet presAssocID="{E81B3A98-8ED8-44F6-9E3D-8A8F5B151C6F}" presName="dummy2b" presStyleCnt="0"/>
      <dgm:spPr/>
    </dgm:pt>
    <dgm:pt modelId="{B36F9328-5113-4AB0-AF53-3E0FD38A952B}" type="pres">
      <dgm:prSet presAssocID="{E81B3A98-8ED8-44F6-9E3D-8A8F5B151C6F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9DC072B-D3CD-4CC2-89DC-F6CDFE92B5DA}" type="pres">
      <dgm:prSet presAssocID="{E81B3A98-8ED8-44F6-9E3D-8A8F5B151C6F}" presName="wedge3" presStyleLbl="node1" presStyleIdx="2" presStyleCnt="3"/>
      <dgm:spPr/>
    </dgm:pt>
    <dgm:pt modelId="{D75C6A1F-2A8B-44EB-9BF3-2111CD83A2B8}" type="pres">
      <dgm:prSet presAssocID="{E81B3A98-8ED8-44F6-9E3D-8A8F5B151C6F}" presName="dummy3a" presStyleCnt="0"/>
      <dgm:spPr/>
    </dgm:pt>
    <dgm:pt modelId="{AA24C9CC-68C3-4065-86B1-1B1685C7B293}" type="pres">
      <dgm:prSet presAssocID="{E81B3A98-8ED8-44F6-9E3D-8A8F5B151C6F}" presName="dummy3b" presStyleCnt="0"/>
      <dgm:spPr/>
    </dgm:pt>
    <dgm:pt modelId="{45588FA1-F8C5-4624-94FB-EAF2B1CF5472}" type="pres">
      <dgm:prSet presAssocID="{E81B3A98-8ED8-44F6-9E3D-8A8F5B151C6F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2AF648D0-53D9-49D8-83A4-13910D49CB47}" type="pres">
      <dgm:prSet presAssocID="{4CAAB129-2747-4150-9C90-786E4296D613}" presName="arrowWedge1" presStyleLbl="fgSibTrans2D1" presStyleIdx="0" presStyleCnt="3"/>
      <dgm:spPr>
        <a:solidFill>
          <a:srgbClr val="F6EDA7"/>
        </a:solidFill>
      </dgm:spPr>
    </dgm:pt>
    <dgm:pt modelId="{4A517A57-465D-42F3-A68F-8F9F45D2F215}" type="pres">
      <dgm:prSet presAssocID="{B4D121A3-AE42-48D4-AA3F-5C430B84DE30}" presName="arrowWedge2" presStyleLbl="fgSibTrans2D1" presStyleIdx="1" presStyleCnt="3"/>
      <dgm:spPr>
        <a:solidFill>
          <a:srgbClr val="CDA462"/>
        </a:solidFill>
      </dgm:spPr>
    </dgm:pt>
    <dgm:pt modelId="{53C136FB-5180-4A06-81D0-32A01DD9EB47}" type="pres">
      <dgm:prSet presAssocID="{5FBDF253-7A2C-44D1-B825-752ED2BE3B34}" presName="arrowWedge3" presStyleLbl="fgSibTrans2D1" presStyleIdx="2" presStyleCnt="3"/>
      <dgm:spPr>
        <a:solidFill>
          <a:srgbClr val="FFF5D9"/>
        </a:solidFill>
      </dgm:spPr>
    </dgm:pt>
  </dgm:ptLst>
  <dgm:cxnLst>
    <dgm:cxn modelId="{F6F05800-C936-4516-8A0C-D728F0E5AB18}" type="presOf" srcId="{65738AB8-251D-4AF0-99D9-AA0511B5A724}" destId="{82FD4C95-8C54-421A-A178-E9610B93388E}" srcOrd="0" destOrd="0" presId="urn:microsoft.com/office/officeart/2005/8/layout/cycle8"/>
    <dgm:cxn modelId="{33834B0D-8DA9-47BC-ACE7-A5E2AA456CFA}" type="presOf" srcId="{E81B3A98-8ED8-44F6-9E3D-8A8F5B151C6F}" destId="{BEDE7520-8B9E-4910-8D11-DE220AB8C4CE}" srcOrd="0" destOrd="0" presId="urn:microsoft.com/office/officeart/2005/8/layout/cycle8"/>
    <dgm:cxn modelId="{03B21417-3A64-4979-BF6B-D5ED938752AE}" type="presOf" srcId="{0AC4640B-5C7C-44FA-9D8C-ADC354992052}" destId="{45588FA1-F8C5-4624-94FB-EAF2B1CF5472}" srcOrd="1" destOrd="0" presId="urn:microsoft.com/office/officeart/2005/8/layout/cycle8"/>
    <dgm:cxn modelId="{8359D119-CA59-4DFB-ABC1-6EC2CDBC63FF}" type="presOf" srcId="{9CA064EF-08E9-4C68-8268-2C8321E7EEFD}" destId="{BE6CBE13-5257-4A53-81DD-944426EA7F25}" srcOrd="0" destOrd="0" presId="urn:microsoft.com/office/officeart/2005/8/layout/cycle8"/>
    <dgm:cxn modelId="{AE275528-7665-476D-9AC1-E34B76FA49D7}" type="presOf" srcId="{9CA064EF-08E9-4C68-8268-2C8321E7EEFD}" destId="{B2A4B4D6-FFAF-499C-8CD4-68F052DB340C}" srcOrd="1" destOrd="0" presId="urn:microsoft.com/office/officeart/2005/8/layout/cycle8"/>
    <dgm:cxn modelId="{34F3AE86-D1FE-457A-BE65-70177CB34CDE}" srcId="{E81B3A98-8ED8-44F6-9E3D-8A8F5B151C6F}" destId="{0AC4640B-5C7C-44FA-9D8C-ADC354992052}" srcOrd="2" destOrd="0" parTransId="{31296E4C-759A-4B06-BFBC-10F72C605A08}" sibTransId="{5FBDF253-7A2C-44D1-B825-752ED2BE3B34}"/>
    <dgm:cxn modelId="{A9AD628A-62C5-4815-B10F-B59D21C38C21}" srcId="{E81B3A98-8ED8-44F6-9E3D-8A8F5B151C6F}" destId="{65738AB8-251D-4AF0-99D9-AA0511B5A724}" srcOrd="1" destOrd="0" parTransId="{6E725EFE-5AE6-44BC-A089-DF77BCCA2E00}" sibTransId="{B4D121A3-AE42-48D4-AA3F-5C430B84DE30}"/>
    <dgm:cxn modelId="{D329698C-C4EB-4EF4-BFD7-6E64DFD07E80}" srcId="{E81B3A98-8ED8-44F6-9E3D-8A8F5B151C6F}" destId="{9CA064EF-08E9-4C68-8268-2C8321E7EEFD}" srcOrd="0" destOrd="0" parTransId="{381C3F0D-3E88-45EC-B544-D4C56E9BF990}" sibTransId="{4CAAB129-2747-4150-9C90-786E4296D613}"/>
    <dgm:cxn modelId="{DC2B98EB-6CCB-403D-A612-E0249ADD92F2}" type="presOf" srcId="{65738AB8-251D-4AF0-99D9-AA0511B5A724}" destId="{B36F9328-5113-4AB0-AF53-3E0FD38A952B}" srcOrd="1" destOrd="0" presId="urn:microsoft.com/office/officeart/2005/8/layout/cycle8"/>
    <dgm:cxn modelId="{4990CAEB-C386-4224-AD26-A5A9C7E9CBF1}" type="presOf" srcId="{0AC4640B-5C7C-44FA-9D8C-ADC354992052}" destId="{89DC072B-D3CD-4CC2-89DC-F6CDFE92B5DA}" srcOrd="0" destOrd="0" presId="urn:microsoft.com/office/officeart/2005/8/layout/cycle8"/>
    <dgm:cxn modelId="{14D338AE-CCAC-46CE-8EDE-944C67E8CAD1}" type="presParOf" srcId="{BEDE7520-8B9E-4910-8D11-DE220AB8C4CE}" destId="{BE6CBE13-5257-4A53-81DD-944426EA7F25}" srcOrd="0" destOrd="0" presId="urn:microsoft.com/office/officeart/2005/8/layout/cycle8"/>
    <dgm:cxn modelId="{CC9BEF0D-8CFF-466F-8E4C-CFC3A69387E8}" type="presParOf" srcId="{BEDE7520-8B9E-4910-8D11-DE220AB8C4CE}" destId="{3E4FA235-512F-41C3-B000-7C0E5D2D145B}" srcOrd="1" destOrd="0" presId="urn:microsoft.com/office/officeart/2005/8/layout/cycle8"/>
    <dgm:cxn modelId="{4A1C6C56-E428-48D2-8A31-A833665F4E0E}" type="presParOf" srcId="{BEDE7520-8B9E-4910-8D11-DE220AB8C4CE}" destId="{4FD1E7BF-F168-4D1E-AAB5-5CF7849607C7}" srcOrd="2" destOrd="0" presId="urn:microsoft.com/office/officeart/2005/8/layout/cycle8"/>
    <dgm:cxn modelId="{37457145-8E0A-42D9-8C7D-2A524728EABD}" type="presParOf" srcId="{BEDE7520-8B9E-4910-8D11-DE220AB8C4CE}" destId="{B2A4B4D6-FFAF-499C-8CD4-68F052DB340C}" srcOrd="3" destOrd="0" presId="urn:microsoft.com/office/officeart/2005/8/layout/cycle8"/>
    <dgm:cxn modelId="{28EE40A9-A5C9-4323-A823-338DA0632803}" type="presParOf" srcId="{BEDE7520-8B9E-4910-8D11-DE220AB8C4CE}" destId="{82FD4C95-8C54-421A-A178-E9610B93388E}" srcOrd="4" destOrd="0" presId="urn:microsoft.com/office/officeart/2005/8/layout/cycle8"/>
    <dgm:cxn modelId="{84262284-7F27-461F-BCA7-486140DC14FF}" type="presParOf" srcId="{BEDE7520-8B9E-4910-8D11-DE220AB8C4CE}" destId="{F1276975-3304-4215-A4E3-A59764853B82}" srcOrd="5" destOrd="0" presId="urn:microsoft.com/office/officeart/2005/8/layout/cycle8"/>
    <dgm:cxn modelId="{D64A3F3E-3105-4299-9990-DB685D1A5091}" type="presParOf" srcId="{BEDE7520-8B9E-4910-8D11-DE220AB8C4CE}" destId="{3A0CB3DB-A262-44D0-A6C3-CD8C91649B35}" srcOrd="6" destOrd="0" presId="urn:microsoft.com/office/officeart/2005/8/layout/cycle8"/>
    <dgm:cxn modelId="{8663A704-3E66-4A12-A5E7-26F4E56BF702}" type="presParOf" srcId="{BEDE7520-8B9E-4910-8D11-DE220AB8C4CE}" destId="{B36F9328-5113-4AB0-AF53-3E0FD38A952B}" srcOrd="7" destOrd="0" presId="urn:microsoft.com/office/officeart/2005/8/layout/cycle8"/>
    <dgm:cxn modelId="{97C46F49-834C-4411-A794-44157308F9F6}" type="presParOf" srcId="{BEDE7520-8B9E-4910-8D11-DE220AB8C4CE}" destId="{89DC072B-D3CD-4CC2-89DC-F6CDFE92B5DA}" srcOrd="8" destOrd="0" presId="urn:microsoft.com/office/officeart/2005/8/layout/cycle8"/>
    <dgm:cxn modelId="{64CB9CB2-8AA8-4E96-87EB-EBC7EDDEF076}" type="presParOf" srcId="{BEDE7520-8B9E-4910-8D11-DE220AB8C4CE}" destId="{D75C6A1F-2A8B-44EB-9BF3-2111CD83A2B8}" srcOrd="9" destOrd="0" presId="urn:microsoft.com/office/officeart/2005/8/layout/cycle8"/>
    <dgm:cxn modelId="{62C73A61-0249-49D5-8C30-B44AC83E5279}" type="presParOf" srcId="{BEDE7520-8B9E-4910-8D11-DE220AB8C4CE}" destId="{AA24C9CC-68C3-4065-86B1-1B1685C7B293}" srcOrd="10" destOrd="0" presId="urn:microsoft.com/office/officeart/2005/8/layout/cycle8"/>
    <dgm:cxn modelId="{A3B257BA-D984-4A0D-BA2C-19AEAF961BD6}" type="presParOf" srcId="{BEDE7520-8B9E-4910-8D11-DE220AB8C4CE}" destId="{45588FA1-F8C5-4624-94FB-EAF2B1CF5472}" srcOrd="11" destOrd="0" presId="urn:microsoft.com/office/officeart/2005/8/layout/cycle8"/>
    <dgm:cxn modelId="{622A641C-4B73-4EE9-8632-A7FD9CE9B054}" type="presParOf" srcId="{BEDE7520-8B9E-4910-8D11-DE220AB8C4CE}" destId="{2AF648D0-53D9-49D8-83A4-13910D49CB47}" srcOrd="12" destOrd="0" presId="urn:microsoft.com/office/officeart/2005/8/layout/cycle8"/>
    <dgm:cxn modelId="{82B56387-2A3B-4FD9-B1C6-F8DEE645AD1C}" type="presParOf" srcId="{BEDE7520-8B9E-4910-8D11-DE220AB8C4CE}" destId="{4A517A57-465D-42F3-A68F-8F9F45D2F215}" srcOrd="13" destOrd="0" presId="urn:microsoft.com/office/officeart/2005/8/layout/cycle8"/>
    <dgm:cxn modelId="{33B9D337-9B1A-44DF-BB8A-B25F7FF20F80}" type="presParOf" srcId="{BEDE7520-8B9E-4910-8D11-DE220AB8C4CE}" destId="{53C136FB-5180-4A06-81D0-32A01DD9EB47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B3E2D6-4724-4BD4-9830-9E739EE9D7BA}" type="doc">
      <dgm:prSet loTypeId="urn:microsoft.com/office/officeart/2005/8/layout/hChevron3" loCatId="process" qsTypeId="urn:microsoft.com/office/officeart/2005/8/quickstyle/simple1" qsCatId="simple" csTypeId="urn:microsoft.com/office/officeart/2005/8/colors/accent6_2" csCatId="accent6" phldr="1"/>
      <dgm:spPr>
        <a:scene3d>
          <a:camera prst="perspectiveRelaxed"/>
          <a:lightRig rig="threePt" dir="t"/>
        </a:scene3d>
      </dgm:spPr>
    </dgm:pt>
    <dgm:pt modelId="{8ED51A19-3FA4-411F-9C04-81C5975C9AFA}">
      <dgm:prSet phldrT="[Text]" custT="1"/>
      <dgm:spPr>
        <a:solidFill>
          <a:srgbClr val="6055AB"/>
        </a:solidFill>
        <a:effectLst>
          <a:outerShdw blurRad="12700" dist="63500" sx="102000" sy="102000" algn="ctr" rotWithShape="0">
            <a:schemeClr val="bg1">
              <a:lumMod val="85000"/>
              <a:alpha val="40000"/>
            </a:schemeClr>
          </a:outerShdw>
        </a:effectLst>
        <a:scene3d>
          <a:camera prst="perspectiveRelaxed"/>
          <a:lightRig rig="threePt" dir="t"/>
        </a:scene3d>
        <a:sp3d extrusionH="381000" contourW="38100">
          <a:bevelT w="114300" prst="artDeco"/>
          <a:bevelB/>
          <a:contourClr>
            <a:srgbClr val="6055AB"/>
          </a:contourClr>
        </a:sp3d>
      </dgm:spPr>
      <dgm:t>
        <a:bodyPr/>
        <a:lstStyle/>
        <a:p>
          <a:pPr>
            <a:lnSpc>
              <a:spcPct val="100000"/>
            </a:lnSpc>
          </a:pPr>
          <a:r>
            <a:rPr lang="zh-CN" altLang="en-US" sz="2000" dirty="0">
              <a:ln/>
              <a:solidFill>
                <a:srgbClr val="46505A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数据</a:t>
          </a:r>
          <a:endParaRPr lang="en-GB" altLang="zh-CN" sz="2000" dirty="0">
            <a:ln/>
            <a:solidFill>
              <a:srgbClr val="46505A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740A3206-3B1B-456D-BDAC-5CF83C2C4E95}" type="parTrans" cxnId="{57B2C172-A9E4-4335-AA63-6F4E5A4DE1FA}">
      <dgm:prSet/>
      <dgm:spPr/>
      <dgm:t>
        <a:bodyPr/>
        <a:lstStyle/>
        <a:p>
          <a:pPr>
            <a:lnSpc>
              <a:spcPct val="100000"/>
            </a:lnSpc>
          </a:pPr>
          <a:endParaRPr lang="en-GB" sz="2000">
            <a:ln>
              <a:noFill/>
            </a:ln>
            <a:solidFill>
              <a:srgbClr val="46505A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CEE37C00-8EB3-450B-88FE-08C44D658FE6}" type="sibTrans" cxnId="{57B2C172-A9E4-4335-AA63-6F4E5A4DE1FA}">
      <dgm:prSet/>
      <dgm:spPr/>
      <dgm:t>
        <a:bodyPr/>
        <a:lstStyle/>
        <a:p>
          <a:pPr>
            <a:lnSpc>
              <a:spcPct val="100000"/>
            </a:lnSpc>
          </a:pPr>
          <a:endParaRPr lang="en-GB" sz="2000">
            <a:ln>
              <a:noFill/>
            </a:ln>
            <a:solidFill>
              <a:srgbClr val="46505A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F625E61B-4DA1-4F77-AC16-6807F607FD1C}">
      <dgm:prSet phldrT="[Text]" custT="1"/>
      <dgm:spPr>
        <a:solidFill>
          <a:srgbClr val="008FD4"/>
        </a:solidFill>
        <a:effectLst>
          <a:outerShdw blurRad="12700" dist="63500" sx="102000" sy="102000" algn="ctr" rotWithShape="0">
            <a:schemeClr val="bg1">
              <a:lumMod val="85000"/>
              <a:alpha val="40000"/>
            </a:schemeClr>
          </a:outerShdw>
        </a:effectLst>
        <a:scene3d>
          <a:camera prst="perspectiveRelaxed"/>
          <a:lightRig rig="threePt" dir="t"/>
        </a:scene3d>
        <a:sp3d z="381000" extrusionH="381000" contourW="31750" prstMaterial="dkEdge">
          <a:bevelT w="114300" prst="artDeco"/>
          <a:bevelB/>
          <a:contourClr>
            <a:srgbClr val="008FD4"/>
          </a:contourClr>
        </a:sp3d>
      </dgm:spPr>
      <dgm:t>
        <a:bodyPr/>
        <a:lstStyle/>
        <a:p>
          <a:pPr>
            <a:lnSpc>
              <a:spcPct val="100000"/>
            </a:lnSpc>
          </a:pPr>
          <a:r>
            <a:rPr lang="zh-CN" altLang="en-US" sz="2000" dirty="0">
              <a:ln/>
              <a:solidFill>
                <a:srgbClr val="46505A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描述性分析</a:t>
          </a:r>
          <a:endParaRPr lang="en-GB" sz="2000" dirty="0">
            <a:ln/>
            <a:solidFill>
              <a:srgbClr val="46505A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394E528D-C2A2-44E1-895D-E0A43D122120}" type="parTrans" cxnId="{B63D9943-E99F-469E-B97E-9E97F7D04DC2}">
      <dgm:prSet/>
      <dgm:spPr/>
      <dgm:t>
        <a:bodyPr/>
        <a:lstStyle/>
        <a:p>
          <a:pPr>
            <a:lnSpc>
              <a:spcPct val="100000"/>
            </a:lnSpc>
          </a:pPr>
          <a:endParaRPr lang="en-GB" sz="2000">
            <a:ln>
              <a:noFill/>
            </a:ln>
            <a:solidFill>
              <a:srgbClr val="46505A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48AAB6B1-C14D-49FA-9470-2A30658E9A60}" type="sibTrans" cxnId="{B63D9943-E99F-469E-B97E-9E97F7D04DC2}">
      <dgm:prSet/>
      <dgm:spPr/>
      <dgm:t>
        <a:bodyPr/>
        <a:lstStyle/>
        <a:p>
          <a:pPr>
            <a:lnSpc>
              <a:spcPct val="100000"/>
            </a:lnSpc>
          </a:pPr>
          <a:endParaRPr lang="en-GB" sz="2000">
            <a:ln>
              <a:noFill/>
            </a:ln>
            <a:solidFill>
              <a:srgbClr val="46505A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B1D2A00F-1CAE-48D6-8F0B-9EBEE281A2E0}">
      <dgm:prSet phldrT="[Text]" custT="1"/>
      <dgm:spPr>
        <a:solidFill>
          <a:srgbClr val="FE6695"/>
        </a:solidFill>
        <a:effectLst>
          <a:outerShdw blurRad="12700" dist="63500" sx="102000" sy="102000" algn="ctr" rotWithShape="0">
            <a:schemeClr val="bg1">
              <a:lumMod val="85000"/>
              <a:alpha val="40000"/>
            </a:schemeClr>
          </a:outerShdw>
        </a:effectLst>
        <a:scene3d>
          <a:camera prst="perspectiveRelaxed"/>
          <a:lightRig rig="threePt" dir="t"/>
        </a:scene3d>
        <a:sp3d z="1524000" extrusionH="381000" contourW="12700" prstMaterial="dkEdge">
          <a:bevelT w="114300" prst="artDeco"/>
          <a:bevelB/>
          <a:contourClr>
            <a:srgbClr val="FE6695"/>
          </a:contourClr>
        </a:sp3d>
      </dgm:spPr>
      <dgm:t>
        <a:bodyPr/>
        <a:lstStyle/>
        <a:p>
          <a:pPr>
            <a:lnSpc>
              <a:spcPct val="100000"/>
            </a:lnSpc>
          </a:pPr>
          <a:r>
            <a:rPr lang="zh-CN" altLang="en-US" sz="2000" dirty="0">
              <a:ln/>
              <a:solidFill>
                <a:srgbClr val="46505A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切实可行的解决方案</a:t>
          </a:r>
          <a:endParaRPr lang="en-GB" sz="2000" dirty="0">
            <a:ln/>
            <a:solidFill>
              <a:srgbClr val="46505A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28DA7DF2-B65C-409F-8559-2637AB37B144}" type="parTrans" cxnId="{EF85C81F-99C2-4E74-B8EE-6E809845B554}">
      <dgm:prSet/>
      <dgm:spPr/>
      <dgm:t>
        <a:bodyPr/>
        <a:lstStyle/>
        <a:p>
          <a:pPr>
            <a:lnSpc>
              <a:spcPct val="100000"/>
            </a:lnSpc>
          </a:pPr>
          <a:endParaRPr lang="en-GB" sz="2000">
            <a:ln>
              <a:noFill/>
            </a:ln>
            <a:solidFill>
              <a:srgbClr val="46505A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1A4D730F-8D9D-49E1-A4A6-A1D0B47BEA92}" type="sibTrans" cxnId="{EF85C81F-99C2-4E74-B8EE-6E809845B554}">
      <dgm:prSet/>
      <dgm:spPr/>
      <dgm:t>
        <a:bodyPr/>
        <a:lstStyle/>
        <a:p>
          <a:pPr>
            <a:lnSpc>
              <a:spcPct val="100000"/>
            </a:lnSpc>
          </a:pPr>
          <a:endParaRPr lang="en-GB" sz="2000">
            <a:ln>
              <a:noFill/>
            </a:ln>
            <a:solidFill>
              <a:srgbClr val="46505A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86E9C88C-7D6B-46B5-BAC8-851F5E01B9E1}">
      <dgm:prSet phldrT="[Text]" custT="1"/>
      <dgm:spPr>
        <a:solidFill>
          <a:srgbClr val="FEB261"/>
        </a:solidFill>
        <a:effectLst>
          <a:outerShdw blurRad="12700" dist="63500" sx="102000" sy="102000" algn="ctr" rotWithShape="0">
            <a:schemeClr val="bg1">
              <a:lumMod val="85000"/>
              <a:alpha val="40000"/>
            </a:schemeClr>
          </a:outerShdw>
        </a:effectLst>
        <a:scene3d>
          <a:camera prst="perspectiveRelaxed"/>
          <a:lightRig rig="threePt" dir="t"/>
        </a:scene3d>
        <a:sp3d z="1143000" extrusionH="381000" contourW="19050" prstMaterial="dkEdge">
          <a:bevelT w="114300" prst="artDeco"/>
          <a:bevelB/>
          <a:contourClr>
            <a:srgbClr val="FEB261"/>
          </a:contourClr>
        </a:sp3d>
      </dgm:spPr>
      <dgm:t>
        <a:bodyPr/>
        <a:lstStyle/>
        <a:p>
          <a:pPr>
            <a:lnSpc>
              <a:spcPct val="100000"/>
            </a:lnSpc>
          </a:pPr>
          <a:r>
            <a:rPr lang="zh-CN" altLang="en-US" sz="2000">
              <a:ln/>
              <a:solidFill>
                <a:srgbClr val="46505A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规范性分析</a:t>
          </a:r>
          <a:endParaRPr lang="en-GB" sz="2000" dirty="0">
            <a:ln/>
            <a:solidFill>
              <a:srgbClr val="46505A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C4BCC7AE-9717-4B5E-8237-135F082A3151}" type="parTrans" cxnId="{125B1429-E9E0-4184-99F6-012B45714F41}">
      <dgm:prSet/>
      <dgm:spPr/>
      <dgm:t>
        <a:bodyPr/>
        <a:lstStyle/>
        <a:p>
          <a:pPr>
            <a:lnSpc>
              <a:spcPct val="100000"/>
            </a:lnSpc>
          </a:pPr>
          <a:endParaRPr lang="en-GB" sz="2000">
            <a:ln>
              <a:noFill/>
            </a:ln>
            <a:solidFill>
              <a:srgbClr val="46505A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0F24EC88-4DF4-4774-8BEB-42B44A8F5469}" type="sibTrans" cxnId="{125B1429-E9E0-4184-99F6-012B45714F41}">
      <dgm:prSet/>
      <dgm:spPr/>
      <dgm:t>
        <a:bodyPr/>
        <a:lstStyle/>
        <a:p>
          <a:pPr>
            <a:lnSpc>
              <a:spcPct val="100000"/>
            </a:lnSpc>
          </a:pPr>
          <a:endParaRPr lang="en-GB" sz="2000">
            <a:ln>
              <a:noFill/>
            </a:ln>
            <a:solidFill>
              <a:srgbClr val="46505A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D4CAD25F-0A1B-4C1F-B056-FF2A57DDC51D}">
      <dgm:prSet phldrT="[Text]" custT="1"/>
      <dgm:spPr>
        <a:solidFill>
          <a:srgbClr val="51A622"/>
        </a:solidFill>
        <a:effectLst>
          <a:outerShdw blurRad="12700" dist="63500" sx="102000" sy="102000" algn="ctr" rotWithShape="0">
            <a:schemeClr val="bg1">
              <a:lumMod val="85000"/>
              <a:alpha val="40000"/>
            </a:schemeClr>
          </a:outerShdw>
        </a:effectLst>
        <a:scene3d>
          <a:camera prst="perspectiveRelaxed"/>
          <a:lightRig rig="threePt" dir="t"/>
        </a:scene3d>
        <a:sp3d z="762000" extrusionH="381000" contourW="25400" prstMaterial="dkEdge">
          <a:bevelT w="114300" prst="artDeco"/>
          <a:bevelB/>
          <a:contourClr>
            <a:srgbClr val="51A622"/>
          </a:contourClr>
        </a:sp3d>
      </dgm:spPr>
      <dgm:t>
        <a:bodyPr/>
        <a:lstStyle/>
        <a:p>
          <a:pPr>
            <a:lnSpc>
              <a:spcPct val="100000"/>
            </a:lnSpc>
          </a:pPr>
          <a:r>
            <a:rPr lang="zh-CN" altLang="en-US" sz="2000" dirty="0">
              <a:ln/>
              <a:solidFill>
                <a:srgbClr val="46505A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预测性分析</a:t>
          </a:r>
          <a:endParaRPr lang="en-GB" sz="2000" dirty="0">
            <a:ln/>
            <a:solidFill>
              <a:srgbClr val="46505A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BC82CE40-F7F1-4E07-B4F2-02517A2E91C3}" type="parTrans" cxnId="{B7965398-CA40-4AFC-A18B-65318684CD35}">
      <dgm:prSet/>
      <dgm:spPr/>
      <dgm:t>
        <a:bodyPr/>
        <a:lstStyle/>
        <a:p>
          <a:pPr>
            <a:lnSpc>
              <a:spcPct val="100000"/>
            </a:lnSpc>
          </a:pPr>
          <a:endParaRPr lang="en-GB" sz="2000">
            <a:solidFill>
              <a:srgbClr val="46505A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911E22A5-17E6-4BEA-92C9-9586C20688A4}" type="sibTrans" cxnId="{B7965398-CA40-4AFC-A18B-65318684CD35}">
      <dgm:prSet/>
      <dgm:spPr/>
      <dgm:t>
        <a:bodyPr/>
        <a:lstStyle/>
        <a:p>
          <a:pPr>
            <a:lnSpc>
              <a:spcPct val="100000"/>
            </a:lnSpc>
          </a:pPr>
          <a:endParaRPr lang="en-GB" sz="2000">
            <a:solidFill>
              <a:srgbClr val="46505A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F8E8BD24-146E-4BE6-B8E5-5BAA2B0B5810}" type="pres">
      <dgm:prSet presAssocID="{02B3E2D6-4724-4BD4-9830-9E739EE9D7BA}" presName="Name0" presStyleCnt="0">
        <dgm:presLayoutVars>
          <dgm:dir/>
          <dgm:resizeHandles val="exact"/>
        </dgm:presLayoutVars>
      </dgm:prSet>
      <dgm:spPr/>
    </dgm:pt>
    <dgm:pt modelId="{E3FEC155-8A57-44E4-842D-9E656D6BC61C}" type="pres">
      <dgm:prSet presAssocID="{8ED51A19-3FA4-411F-9C04-81C5975C9AFA}" presName="parTxOnly" presStyleLbl="node1" presStyleIdx="0" presStyleCnt="5">
        <dgm:presLayoutVars>
          <dgm:bulletEnabled val="1"/>
        </dgm:presLayoutVars>
      </dgm:prSet>
      <dgm:spPr/>
    </dgm:pt>
    <dgm:pt modelId="{C1A63A54-D1AF-4D7E-BD77-0AE42A567998}" type="pres">
      <dgm:prSet presAssocID="{CEE37C00-8EB3-450B-88FE-08C44D658FE6}" presName="parSpace" presStyleCnt="0"/>
      <dgm:spPr>
        <a:scene3d>
          <a:camera prst="perspectiveRelaxed"/>
          <a:lightRig rig="threePt" dir="t"/>
        </a:scene3d>
        <a:sp3d extrusionH="254000" contourW="12700" prstMaterial="dkEdge">
          <a:bevelT w="114300" prst="artDeco"/>
          <a:contourClr>
            <a:schemeClr val="tx1"/>
          </a:contourClr>
        </a:sp3d>
      </dgm:spPr>
    </dgm:pt>
    <dgm:pt modelId="{4B9F0D18-AB0A-4B01-83E9-648F14A87CB4}" type="pres">
      <dgm:prSet presAssocID="{F625E61B-4DA1-4F77-AC16-6807F607FD1C}" presName="parTxOnly" presStyleLbl="node1" presStyleIdx="1" presStyleCnt="5">
        <dgm:presLayoutVars>
          <dgm:bulletEnabled val="1"/>
        </dgm:presLayoutVars>
      </dgm:prSet>
      <dgm:spPr/>
    </dgm:pt>
    <dgm:pt modelId="{41D391CE-E0D3-4E08-AF27-F081E38FCC2D}" type="pres">
      <dgm:prSet presAssocID="{48AAB6B1-C14D-49FA-9470-2A30658E9A60}" presName="parSpace" presStyleCnt="0"/>
      <dgm:spPr>
        <a:scene3d>
          <a:camera prst="perspectiveRelaxed"/>
          <a:lightRig rig="threePt" dir="t"/>
        </a:scene3d>
        <a:sp3d extrusionH="254000" contourW="12700" prstMaterial="dkEdge">
          <a:bevelT w="114300" prst="artDeco"/>
          <a:contourClr>
            <a:schemeClr val="tx1"/>
          </a:contourClr>
        </a:sp3d>
      </dgm:spPr>
    </dgm:pt>
    <dgm:pt modelId="{C67B9C68-DB24-4DF8-B984-7C4E0AE4D0CE}" type="pres">
      <dgm:prSet presAssocID="{D4CAD25F-0A1B-4C1F-B056-FF2A57DDC51D}" presName="parTxOnly" presStyleLbl="node1" presStyleIdx="2" presStyleCnt="5">
        <dgm:presLayoutVars>
          <dgm:bulletEnabled val="1"/>
        </dgm:presLayoutVars>
      </dgm:prSet>
      <dgm:spPr/>
    </dgm:pt>
    <dgm:pt modelId="{6D748681-4E98-4C93-9E60-E78597A94E39}" type="pres">
      <dgm:prSet presAssocID="{911E22A5-17E6-4BEA-92C9-9586C20688A4}" presName="parSpace" presStyleCnt="0"/>
      <dgm:spPr>
        <a:scene3d>
          <a:camera prst="perspectiveRelaxed"/>
          <a:lightRig rig="threePt" dir="t"/>
        </a:scene3d>
        <a:sp3d>
          <a:bevelT w="114300" prst="artDeco"/>
        </a:sp3d>
      </dgm:spPr>
    </dgm:pt>
    <dgm:pt modelId="{3A38DD6E-8224-44A5-8A3E-310057BB0D42}" type="pres">
      <dgm:prSet presAssocID="{86E9C88C-7D6B-46B5-BAC8-851F5E01B9E1}" presName="parTxOnly" presStyleLbl="node1" presStyleIdx="3" presStyleCnt="5">
        <dgm:presLayoutVars>
          <dgm:bulletEnabled val="1"/>
        </dgm:presLayoutVars>
      </dgm:prSet>
      <dgm:spPr/>
    </dgm:pt>
    <dgm:pt modelId="{D4CB0DF7-09F2-4190-8DB2-B1C5D4815826}" type="pres">
      <dgm:prSet presAssocID="{0F24EC88-4DF4-4774-8BEB-42B44A8F5469}" presName="parSpace" presStyleCnt="0"/>
      <dgm:spPr>
        <a:scene3d>
          <a:camera prst="perspectiveRelaxed"/>
          <a:lightRig rig="threePt" dir="t"/>
        </a:scene3d>
        <a:sp3d extrusionH="254000" contourW="12700" prstMaterial="dkEdge">
          <a:bevelT w="114300" prst="artDeco"/>
          <a:contourClr>
            <a:schemeClr val="tx1"/>
          </a:contourClr>
        </a:sp3d>
      </dgm:spPr>
    </dgm:pt>
    <dgm:pt modelId="{1164431B-C699-4121-9D7F-076A6FACEC22}" type="pres">
      <dgm:prSet presAssocID="{B1D2A00F-1CAE-48D6-8F0B-9EBEE281A2E0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F9CC981E-0616-45DF-BBAE-0123D0905495}" type="presOf" srcId="{86E9C88C-7D6B-46B5-BAC8-851F5E01B9E1}" destId="{3A38DD6E-8224-44A5-8A3E-310057BB0D42}" srcOrd="0" destOrd="0" presId="urn:microsoft.com/office/officeart/2005/8/layout/hChevron3"/>
    <dgm:cxn modelId="{EF85C81F-99C2-4E74-B8EE-6E809845B554}" srcId="{02B3E2D6-4724-4BD4-9830-9E739EE9D7BA}" destId="{B1D2A00F-1CAE-48D6-8F0B-9EBEE281A2E0}" srcOrd="4" destOrd="0" parTransId="{28DA7DF2-B65C-409F-8559-2637AB37B144}" sibTransId="{1A4D730F-8D9D-49E1-A4A6-A1D0B47BEA92}"/>
    <dgm:cxn modelId="{4070D024-E35A-4314-BEDB-CDF9D91A612C}" type="presOf" srcId="{8ED51A19-3FA4-411F-9C04-81C5975C9AFA}" destId="{E3FEC155-8A57-44E4-842D-9E656D6BC61C}" srcOrd="0" destOrd="0" presId="urn:microsoft.com/office/officeart/2005/8/layout/hChevron3"/>
    <dgm:cxn modelId="{125B1429-E9E0-4184-99F6-012B45714F41}" srcId="{02B3E2D6-4724-4BD4-9830-9E739EE9D7BA}" destId="{86E9C88C-7D6B-46B5-BAC8-851F5E01B9E1}" srcOrd="3" destOrd="0" parTransId="{C4BCC7AE-9717-4B5E-8237-135F082A3151}" sibTransId="{0F24EC88-4DF4-4774-8BEB-42B44A8F5469}"/>
    <dgm:cxn modelId="{2EF5255B-A9C6-438D-A3EF-7A1E2F3354AD}" type="presOf" srcId="{02B3E2D6-4724-4BD4-9830-9E739EE9D7BA}" destId="{F8E8BD24-146E-4BE6-B8E5-5BAA2B0B5810}" srcOrd="0" destOrd="0" presId="urn:microsoft.com/office/officeart/2005/8/layout/hChevron3"/>
    <dgm:cxn modelId="{B63D9943-E99F-469E-B97E-9E97F7D04DC2}" srcId="{02B3E2D6-4724-4BD4-9830-9E739EE9D7BA}" destId="{F625E61B-4DA1-4F77-AC16-6807F607FD1C}" srcOrd="1" destOrd="0" parTransId="{394E528D-C2A2-44E1-895D-E0A43D122120}" sibTransId="{48AAB6B1-C14D-49FA-9470-2A30658E9A60}"/>
    <dgm:cxn modelId="{57B2C172-A9E4-4335-AA63-6F4E5A4DE1FA}" srcId="{02B3E2D6-4724-4BD4-9830-9E739EE9D7BA}" destId="{8ED51A19-3FA4-411F-9C04-81C5975C9AFA}" srcOrd="0" destOrd="0" parTransId="{740A3206-3B1B-456D-BDAC-5CF83C2C4E95}" sibTransId="{CEE37C00-8EB3-450B-88FE-08C44D658FE6}"/>
    <dgm:cxn modelId="{E3B6AE5A-8E3F-42EB-91E7-80885B52D397}" type="presOf" srcId="{F625E61B-4DA1-4F77-AC16-6807F607FD1C}" destId="{4B9F0D18-AB0A-4B01-83E9-648F14A87CB4}" srcOrd="0" destOrd="0" presId="urn:microsoft.com/office/officeart/2005/8/layout/hChevron3"/>
    <dgm:cxn modelId="{B9030C7E-8318-4DF3-AFCD-28DB4598A940}" type="presOf" srcId="{B1D2A00F-1CAE-48D6-8F0B-9EBEE281A2E0}" destId="{1164431B-C699-4121-9D7F-076A6FACEC22}" srcOrd="0" destOrd="0" presId="urn:microsoft.com/office/officeart/2005/8/layout/hChevron3"/>
    <dgm:cxn modelId="{B7965398-CA40-4AFC-A18B-65318684CD35}" srcId="{02B3E2D6-4724-4BD4-9830-9E739EE9D7BA}" destId="{D4CAD25F-0A1B-4C1F-B056-FF2A57DDC51D}" srcOrd="2" destOrd="0" parTransId="{BC82CE40-F7F1-4E07-B4F2-02517A2E91C3}" sibTransId="{911E22A5-17E6-4BEA-92C9-9586C20688A4}"/>
    <dgm:cxn modelId="{8FCC4FC3-85C2-4BA5-A7D6-CB01AD3B45EB}" type="presOf" srcId="{D4CAD25F-0A1B-4C1F-B056-FF2A57DDC51D}" destId="{C67B9C68-DB24-4DF8-B984-7C4E0AE4D0CE}" srcOrd="0" destOrd="0" presId="urn:microsoft.com/office/officeart/2005/8/layout/hChevron3"/>
    <dgm:cxn modelId="{7A0E1165-DC96-43FB-A063-52D52E72D145}" type="presParOf" srcId="{F8E8BD24-146E-4BE6-B8E5-5BAA2B0B5810}" destId="{E3FEC155-8A57-44E4-842D-9E656D6BC61C}" srcOrd="0" destOrd="0" presId="urn:microsoft.com/office/officeart/2005/8/layout/hChevron3"/>
    <dgm:cxn modelId="{7BD15ED8-04DA-46D3-806C-15D031D661CE}" type="presParOf" srcId="{F8E8BD24-146E-4BE6-B8E5-5BAA2B0B5810}" destId="{C1A63A54-D1AF-4D7E-BD77-0AE42A567998}" srcOrd="1" destOrd="0" presId="urn:microsoft.com/office/officeart/2005/8/layout/hChevron3"/>
    <dgm:cxn modelId="{A4BBEC81-EE4C-4F43-BE98-69F1FECB629A}" type="presParOf" srcId="{F8E8BD24-146E-4BE6-B8E5-5BAA2B0B5810}" destId="{4B9F0D18-AB0A-4B01-83E9-648F14A87CB4}" srcOrd="2" destOrd="0" presId="urn:microsoft.com/office/officeart/2005/8/layout/hChevron3"/>
    <dgm:cxn modelId="{2A6281E7-A092-4384-8403-CF865CA46FC6}" type="presParOf" srcId="{F8E8BD24-146E-4BE6-B8E5-5BAA2B0B5810}" destId="{41D391CE-E0D3-4E08-AF27-F081E38FCC2D}" srcOrd="3" destOrd="0" presId="urn:microsoft.com/office/officeart/2005/8/layout/hChevron3"/>
    <dgm:cxn modelId="{5CE5FF2A-5634-4F61-ABFE-3E200B453A03}" type="presParOf" srcId="{F8E8BD24-146E-4BE6-B8E5-5BAA2B0B5810}" destId="{C67B9C68-DB24-4DF8-B984-7C4E0AE4D0CE}" srcOrd="4" destOrd="0" presId="urn:microsoft.com/office/officeart/2005/8/layout/hChevron3"/>
    <dgm:cxn modelId="{581536F7-C839-4C1C-95B4-B29038DD6BAE}" type="presParOf" srcId="{F8E8BD24-146E-4BE6-B8E5-5BAA2B0B5810}" destId="{6D748681-4E98-4C93-9E60-E78597A94E39}" srcOrd="5" destOrd="0" presId="urn:microsoft.com/office/officeart/2005/8/layout/hChevron3"/>
    <dgm:cxn modelId="{883C4E71-F10C-4DB6-983B-F8E2612632F1}" type="presParOf" srcId="{F8E8BD24-146E-4BE6-B8E5-5BAA2B0B5810}" destId="{3A38DD6E-8224-44A5-8A3E-310057BB0D42}" srcOrd="6" destOrd="0" presId="urn:microsoft.com/office/officeart/2005/8/layout/hChevron3"/>
    <dgm:cxn modelId="{60FB0828-E666-4EBE-9652-61B3151BCF1A}" type="presParOf" srcId="{F8E8BD24-146E-4BE6-B8E5-5BAA2B0B5810}" destId="{D4CB0DF7-09F2-4190-8DB2-B1C5D4815826}" srcOrd="7" destOrd="0" presId="urn:microsoft.com/office/officeart/2005/8/layout/hChevron3"/>
    <dgm:cxn modelId="{38F1D1EE-6197-47DA-8CC3-0F7DF60F1DBB}" type="presParOf" srcId="{F8E8BD24-146E-4BE6-B8E5-5BAA2B0B5810}" destId="{1164431B-C699-4121-9D7F-076A6FACEC22}" srcOrd="8" destOrd="0" presId="urn:microsoft.com/office/officeart/2005/8/layout/hChevron3"/>
  </dgm:cxnLst>
  <dgm:bg>
    <a:noFill/>
    <a:effectLst>
      <a:outerShdw blurRad="63500" sx="102000" sy="102000" algn="ctr" rotWithShape="0">
        <a:schemeClr val="bg1">
          <a:lumMod val="65000"/>
          <a:alpha val="40000"/>
        </a:schemeClr>
      </a:outerShdw>
    </a:effectLst>
  </dgm:bg>
  <dgm:whole>
    <a:ln>
      <a:noFill/>
    </a:ln>
    <a:effectLst>
      <a:reflection blurRad="63500" stA="45000" endPos="65000" dist="50800" dir="5400000" sy="-100000" algn="bl" rotWithShape="0"/>
    </a:effectLst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6CBE13-5257-4A53-81DD-944426EA7F25}">
      <dsp:nvSpPr>
        <dsp:cNvPr id="0" name=""/>
        <dsp:cNvSpPr/>
      </dsp:nvSpPr>
      <dsp:spPr>
        <a:xfrm>
          <a:off x="1718027" y="333208"/>
          <a:ext cx="4306074" cy="4306074"/>
        </a:xfrm>
        <a:prstGeom prst="pie">
          <a:avLst>
            <a:gd name="adj1" fmla="val 16200000"/>
            <a:gd name="adj2" fmla="val 1800000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300" kern="1200" dirty="0">
            <a:latin typeface="本墨绪圆" panose="02000000000000000000" pitchFamily="2" charset="-122"/>
            <a:ea typeface="本墨绪圆" panose="02000000000000000000" pitchFamily="2" charset="-122"/>
          </a:endParaRPr>
        </a:p>
      </dsp:txBody>
      <dsp:txXfrm>
        <a:off x="3987431" y="1245685"/>
        <a:ext cx="1537883" cy="1281569"/>
      </dsp:txXfrm>
    </dsp:sp>
    <dsp:sp modelId="{82FD4C95-8C54-421A-A178-E9610B93388E}">
      <dsp:nvSpPr>
        <dsp:cNvPr id="0" name=""/>
        <dsp:cNvSpPr/>
      </dsp:nvSpPr>
      <dsp:spPr>
        <a:xfrm>
          <a:off x="1629343" y="486996"/>
          <a:ext cx="4306074" cy="4306074"/>
        </a:xfrm>
        <a:prstGeom prst="pie">
          <a:avLst>
            <a:gd name="adj1" fmla="val 1800000"/>
            <a:gd name="adj2" fmla="val 9000000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500" kern="1200" dirty="0">
            <a:latin typeface="本墨绪圆" panose="02000000000000000000" pitchFamily="2" charset="-122"/>
            <a:ea typeface="本墨绪圆" panose="02000000000000000000" pitchFamily="2" charset="-122"/>
          </a:endParaRPr>
        </a:p>
      </dsp:txBody>
      <dsp:txXfrm>
        <a:off x="2654599" y="3280818"/>
        <a:ext cx="2306825" cy="1127781"/>
      </dsp:txXfrm>
    </dsp:sp>
    <dsp:sp modelId="{89DC072B-D3CD-4CC2-89DC-F6CDFE92B5DA}">
      <dsp:nvSpPr>
        <dsp:cNvPr id="0" name=""/>
        <dsp:cNvSpPr/>
      </dsp:nvSpPr>
      <dsp:spPr>
        <a:xfrm>
          <a:off x="1540658" y="333208"/>
          <a:ext cx="4306074" cy="4306074"/>
        </a:xfrm>
        <a:prstGeom prst="pie">
          <a:avLst>
            <a:gd name="adj1" fmla="val 9000000"/>
            <a:gd name="adj2" fmla="val 16200000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300" kern="1200" dirty="0">
            <a:latin typeface="本墨绪圆" panose="02000000000000000000" pitchFamily="2" charset="-122"/>
            <a:ea typeface="本墨绪圆" panose="02000000000000000000" pitchFamily="2" charset="-122"/>
          </a:endParaRPr>
        </a:p>
      </dsp:txBody>
      <dsp:txXfrm>
        <a:off x="2039445" y="1245685"/>
        <a:ext cx="1537883" cy="1281569"/>
      </dsp:txXfrm>
    </dsp:sp>
    <dsp:sp modelId="{2AF648D0-53D9-49D8-83A4-13910D49CB47}">
      <dsp:nvSpPr>
        <dsp:cNvPr id="0" name=""/>
        <dsp:cNvSpPr/>
      </dsp:nvSpPr>
      <dsp:spPr>
        <a:xfrm>
          <a:off x="1451816" y="66641"/>
          <a:ext cx="4839207" cy="4839207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rgbClr val="F6EDA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17A57-465D-42F3-A68F-8F9F45D2F215}">
      <dsp:nvSpPr>
        <dsp:cNvPr id="0" name=""/>
        <dsp:cNvSpPr/>
      </dsp:nvSpPr>
      <dsp:spPr>
        <a:xfrm>
          <a:off x="1362776" y="220157"/>
          <a:ext cx="4839207" cy="4839207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rgbClr val="CDA46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136FB-5180-4A06-81D0-32A01DD9EB47}">
      <dsp:nvSpPr>
        <dsp:cNvPr id="0" name=""/>
        <dsp:cNvSpPr/>
      </dsp:nvSpPr>
      <dsp:spPr>
        <a:xfrm>
          <a:off x="1273736" y="66641"/>
          <a:ext cx="4839207" cy="4839207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rgbClr val="FFF5D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EC155-8A57-44E4-842D-9E656D6BC61C}">
      <dsp:nvSpPr>
        <dsp:cNvPr id="0" name=""/>
        <dsp:cNvSpPr/>
      </dsp:nvSpPr>
      <dsp:spPr>
        <a:xfrm>
          <a:off x="1240" y="1619213"/>
          <a:ext cx="2419666" cy="967866"/>
        </a:xfrm>
        <a:prstGeom prst="homePlate">
          <a:avLst/>
        </a:prstGeom>
        <a:solidFill>
          <a:srgbClr val="6055A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2700" dist="63500" sx="102000" sy="102000" algn="ctr" rotWithShape="0">
            <a:schemeClr val="bg1">
              <a:lumMod val="85000"/>
              <a:alpha val="40000"/>
            </a:schemeClr>
          </a:outerShdw>
        </a:effectLst>
        <a:scene3d>
          <a:camera prst="perspectiveRelaxed"/>
          <a:lightRig rig="threePt" dir="t"/>
        </a:scene3d>
        <a:sp3d extrusionH="381000" contourW="38100">
          <a:bevelT w="114300" prst="artDeco"/>
          <a:bevelB/>
          <a:contourClr>
            <a:srgbClr val="6055AB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n/>
              <a:solidFill>
                <a:srgbClr val="46505A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数据</a:t>
          </a:r>
          <a:endParaRPr lang="en-GB" altLang="zh-CN" sz="2000" kern="1200" dirty="0">
            <a:ln/>
            <a:solidFill>
              <a:srgbClr val="46505A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sp:txBody>
      <dsp:txXfrm>
        <a:off x="1240" y="1619213"/>
        <a:ext cx="2177700" cy="967866"/>
      </dsp:txXfrm>
    </dsp:sp>
    <dsp:sp modelId="{4B9F0D18-AB0A-4B01-83E9-648F14A87CB4}">
      <dsp:nvSpPr>
        <dsp:cNvPr id="0" name=""/>
        <dsp:cNvSpPr/>
      </dsp:nvSpPr>
      <dsp:spPr>
        <a:xfrm>
          <a:off x="1936973" y="1619213"/>
          <a:ext cx="2419666" cy="967866"/>
        </a:xfrm>
        <a:prstGeom prst="chevron">
          <a:avLst/>
        </a:prstGeom>
        <a:solidFill>
          <a:srgbClr val="008FD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2700" dist="63500" sx="102000" sy="102000" algn="ctr" rotWithShape="0">
            <a:schemeClr val="bg1">
              <a:lumMod val="85000"/>
              <a:alpha val="40000"/>
            </a:schemeClr>
          </a:outerShdw>
        </a:effectLst>
        <a:scene3d>
          <a:camera prst="perspectiveRelaxed"/>
          <a:lightRig rig="threePt" dir="t"/>
        </a:scene3d>
        <a:sp3d z="381000" extrusionH="381000" contourW="31750" prstMaterial="dkEdge">
          <a:bevelT w="114300" prst="artDeco"/>
          <a:bevelB/>
          <a:contourClr>
            <a:srgbClr val="008FD4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n/>
              <a:solidFill>
                <a:srgbClr val="46505A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描述性分析</a:t>
          </a:r>
          <a:endParaRPr lang="en-GB" sz="2000" kern="1200" dirty="0">
            <a:ln/>
            <a:solidFill>
              <a:srgbClr val="46505A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sp:txBody>
      <dsp:txXfrm>
        <a:off x="2420906" y="1619213"/>
        <a:ext cx="1451800" cy="967866"/>
      </dsp:txXfrm>
    </dsp:sp>
    <dsp:sp modelId="{C67B9C68-DB24-4DF8-B984-7C4E0AE4D0CE}">
      <dsp:nvSpPr>
        <dsp:cNvPr id="0" name=""/>
        <dsp:cNvSpPr/>
      </dsp:nvSpPr>
      <dsp:spPr>
        <a:xfrm>
          <a:off x="3872706" y="1619213"/>
          <a:ext cx="2419666" cy="967866"/>
        </a:xfrm>
        <a:prstGeom prst="chevron">
          <a:avLst/>
        </a:prstGeom>
        <a:solidFill>
          <a:srgbClr val="51A62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2700" dist="63500" sx="102000" sy="102000" algn="ctr" rotWithShape="0">
            <a:schemeClr val="bg1">
              <a:lumMod val="85000"/>
              <a:alpha val="40000"/>
            </a:schemeClr>
          </a:outerShdw>
        </a:effectLst>
        <a:scene3d>
          <a:camera prst="perspectiveRelaxed"/>
          <a:lightRig rig="threePt" dir="t"/>
        </a:scene3d>
        <a:sp3d z="762000" extrusionH="381000" contourW="25400" prstMaterial="dkEdge">
          <a:bevelT w="114300" prst="artDeco"/>
          <a:bevelB/>
          <a:contourClr>
            <a:srgbClr val="51A622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n/>
              <a:solidFill>
                <a:srgbClr val="46505A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预测性分析</a:t>
          </a:r>
          <a:endParaRPr lang="en-GB" sz="2000" kern="1200" dirty="0">
            <a:ln/>
            <a:solidFill>
              <a:srgbClr val="46505A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sp:txBody>
      <dsp:txXfrm>
        <a:off x="4356639" y="1619213"/>
        <a:ext cx="1451800" cy="967866"/>
      </dsp:txXfrm>
    </dsp:sp>
    <dsp:sp modelId="{3A38DD6E-8224-44A5-8A3E-310057BB0D42}">
      <dsp:nvSpPr>
        <dsp:cNvPr id="0" name=""/>
        <dsp:cNvSpPr/>
      </dsp:nvSpPr>
      <dsp:spPr>
        <a:xfrm>
          <a:off x="5808439" y="1619213"/>
          <a:ext cx="2419666" cy="967866"/>
        </a:xfrm>
        <a:prstGeom prst="chevron">
          <a:avLst/>
        </a:prstGeom>
        <a:solidFill>
          <a:srgbClr val="FEB26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2700" dist="63500" sx="102000" sy="102000" algn="ctr" rotWithShape="0">
            <a:schemeClr val="bg1">
              <a:lumMod val="85000"/>
              <a:alpha val="40000"/>
            </a:schemeClr>
          </a:outerShdw>
        </a:effectLst>
        <a:scene3d>
          <a:camera prst="perspectiveRelaxed"/>
          <a:lightRig rig="threePt" dir="t"/>
        </a:scene3d>
        <a:sp3d z="1143000" extrusionH="381000" contourW="19050" prstMaterial="dkEdge">
          <a:bevelT w="114300" prst="artDeco"/>
          <a:bevelB/>
          <a:contourClr>
            <a:srgbClr val="FEB261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>
              <a:ln/>
              <a:solidFill>
                <a:srgbClr val="46505A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规范性分析</a:t>
          </a:r>
          <a:endParaRPr lang="en-GB" sz="2000" kern="1200" dirty="0">
            <a:ln/>
            <a:solidFill>
              <a:srgbClr val="46505A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sp:txBody>
      <dsp:txXfrm>
        <a:off x="6292372" y="1619213"/>
        <a:ext cx="1451800" cy="967866"/>
      </dsp:txXfrm>
    </dsp:sp>
    <dsp:sp modelId="{1164431B-C699-4121-9D7F-076A6FACEC22}">
      <dsp:nvSpPr>
        <dsp:cNvPr id="0" name=""/>
        <dsp:cNvSpPr/>
      </dsp:nvSpPr>
      <dsp:spPr>
        <a:xfrm>
          <a:off x="7744172" y="1619213"/>
          <a:ext cx="2419666" cy="967866"/>
        </a:xfrm>
        <a:prstGeom prst="chevron">
          <a:avLst/>
        </a:prstGeom>
        <a:solidFill>
          <a:srgbClr val="FE66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12700" dist="63500" sx="102000" sy="102000" algn="ctr" rotWithShape="0">
            <a:schemeClr val="bg1">
              <a:lumMod val="85000"/>
              <a:alpha val="40000"/>
            </a:schemeClr>
          </a:outerShdw>
        </a:effectLst>
        <a:scene3d>
          <a:camera prst="perspectiveRelaxed"/>
          <a:lightRig rig="threePt" dir="t"/>
        </a:scene3d>
        <a:sp3d z="1524000" extrusionH="381000" contourW="12700" prstMaterial="dkEdge">
          <a:bevelT w="114300" prst="artDeco"/>
          <a:bevelB/>
          <a:contourClr>
            <a:srgbClr val="FE6695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n/>
              <a:solidFill>
                <a:srgbClr val="46505A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切实可行的解决方案</a:t>
          </a:r>
          <a:endParaRPr lang="en-GB" sz="2000" kern="1200" dirty="0">
            <a:ln/>
            <a:solidFill>
              <a:srgbClr val="46505A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sp:txBody>
      <dsp:txXfrm>
        <a:off x="8228105" y="1619213"/>
        <a:ext cx="1451800" cy="967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594FE-2EA7-4C81-BA1F-0A77829F89A4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FDD2A-D5C1-4D0D-866B-F45E54D38C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299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2465-1625-4BC5-96B4-0775B011207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695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CF1DD-400E-4561-8520-90AA36F1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86DB3-B350-4D2B-A927-47B0B81AD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223B2-114F-4124-A098-452E71EAA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405F-8F44-40B1-95AF-2999D1843BE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478E8-CF10-4E43-9195-33FA25406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2F33D-E0F3-403E-AADA-8FED69CA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7F046-1A8C-4FA8-9EBC-6A01CDD1E4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453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CFB64-ADA7-42B0-B64C-C1D395A8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AEA67-A2FE-4382-A896-BBDCD4DD4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461F1-09C1-425B-8D62-F9AAF6C6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405F-8F44-40B1-95AF-2999D1843BE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03E2C-9616-4B20-823D-9DDF2D42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C3F62-AC61-46D1-9B6C-7E6715D0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7F046-1A8C-4FA8-9EBC-6A01CDD1E4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201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70442-FC90-4146-AA52-29264B9E6A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71C123-E982-497D-9795-0E1ED3EE1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AECA5-0B14-491F-85C0-2BF5531A2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405F-8F44-40B1-95AF-2999D1843BE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B012-80B9-4F1F-B58F-830D42CE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69820-5880-4AAE-ADA4-6DB4BA0F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7F046-1A8C-4FA8-9EBC-6A01CDD1E4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365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059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91273-D9F2-4C32-9BCB-5DB921C6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8A747-8AE8-4890-868D-36D7764D0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50CD8-A6F4-4E57-B06A-0D95675C2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405F-8F44-40B1-95AF-2999D1843BE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F344C-0B41-42B1-8498-C76D686BB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B434A-617E-4268-8D23-6686A3818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7F046-1A8C-4FA8-9EBC-6A01CDD1E4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82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3602-847E-4853-B7E1-96F8DA68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2889C-E0A3-4412-809D-2A344EB9B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66916-106A-4105-B9B4-722071299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405F-8F44-40B1-95AF-2999D1843BE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24AE9-FE06-4A2F-BAEE-AA500A3AB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7FEB4-C679-460F-AB1F-45DE32FD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7F046-1A8C-4FA8-9EBC-6A01CDD1E4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94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5243-11A6-4F45-8731-0F0335993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F9617-10EE-4DCA-BFD3-1CC47FCC9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A5ED6-2D70-4C54-ACC1-D517621A2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4C1DF-3CF4-4AB6-8C3A-E8E851610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405F-8F44-40B1-95AF-2999D1843BE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E855C-E675-4BA6-8B26-AC1ECB4F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D90A8-5366-4FD5-9E10-8966428A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7F046-1A8C-4FA8-9EBC-6A01CDD1E4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89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18C14-E26B-4743-B79C-EE6A0FDE3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24158-7E0E-4F40-8DE0-8AB36E1C1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A00D0-E629-4EF5-B82D-88F0812EA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40929-0244-45FE-9F44-59FFE5BBD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E3DD1C-37B9-4095-AAC0-37E1277AB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69B5CE-4624-49BA-B497-2349E05F2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405F-8F44-40B1-95AF-2999D1843BE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A96AB7-B27F-4528-BD09-FF2A5ECC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61BB19-12E6-4F0A-B6F4-CD20EA1F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7F046-1A8C-4FA8-9EBC-6A01CDD1E4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94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AC0A8-B54D-4B58-956D-6569680D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DC27EE-A2EC-4A81-BAC7-4B00E7C3A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405F-8F44-40B1-95AF-2999D1843BE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F3158-3EB3-460B-B6EB-73C1B9E35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712A4-F5B6-481F-8D7D-AEE9A0565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7F046-1A8C-4FA8-9EBC-6A01CDD1E4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918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5D505-E6CC-40D9-9FBD-FE75181B8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405F-8F44-40B1-95AF-2999D1843BE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6F5955-5F0A-46B4-B61E-95B9A9AB3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87C4A-ADB9-4CA8-8BA9-957089CF7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7F046-1A8C-4FA8-9EBC-6A01CDD1E4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85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5E827-7C97-4B92-A6B2-A8DF8CF25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9BF19-B544-4EA7-A3F1-9E4B935F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2DBDB-F341-47E7-99B5-B56F48E95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C39E7-75CB-40FA-B0B0-B82266E19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405F-8F44-40B1-95AF-2999D1843BE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8CD12-F3EB-4CC7-9D22-CAE4ABE34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63B1F-B03F-4C36-A871-68F91FE8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7F046-1A8C-4FA8-9EBC-6A01CDD1E4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97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BFFB-A34A-4C0C-935E-595349ED5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3CAAB-B18D-4CC9-8320-888B80B20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40FD5-0748-4B23-A677-14D901A1C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38035-02FF-4964-A730-0426751C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405F-8F44-40B1-95AF-2999D1843BE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2F306-2F61-448B-A851-517F9469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BC2C7-2370-4AF4-BD0E-F5AD5EED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7F046-1A8C-4FA8-9EBC-6A01CDD1E4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4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ED3292-C5D0-44B7-843F-4A8BD90E0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EEAC9-52B8-4202-A1A8-239B3B782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DA705-E8AD-42D1-8D89-8522119BA7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E405F-8F44-40B1-95AF-2999D1843BEB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FC2DD-E7D1-49D6-BF7B-6CC0744F0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2359C-08DA-4255-BDE8-20FF13EB7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7F046-1A8C-4FA8-9EBC-6A01CDD1E4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06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artifactor.com.c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911D568-5C7B-4F99-88D8-90975BA05C81}"/>
              </a:ext>
            </a:extLst>
          </p:cNvPr>
          <p:cNvSpPr/>
          <p:nvPr/>
        </p:nvSpPr>
        <p:spPr>
          <a:xfrm>
            <a:off x="1378259" y="3264313"/>
            <a:ext cx="389081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b="1" cap="none" spc="600" dirty="0">
                <a:ln w="2857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智因科技</a:t>
            </a:r>
            <a:endParaRPr lang="en-GB" altLang="zh-CN" sz="6600" b="1" cap="none" spc="600" dirty="0">
              <a:ln w="28575">
                <a:noFill/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986459-7E85-49E0-8817-B8690D7B9E3D}"/>
              </a:ext>
            </a:extLst>
          </p:cNvPr>
          <p:cNvSpPr/>
          <p:nvPr/>
        </p:nvSpPr>
        <p:spPr>
          <a:xfrm>
            <a:off x="6929291" y="2321004"/>
            <a:ext cx="442941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1" cap="none" spc="0" dirty="0">
                <a:ln w="28575">
                  <a:noFill/>
                  <a:prstDash val="solid"/>
                </a:ln>
                <a:solidFill>
                  <a:srgbClr val="EAD0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AI × Decision Science</a:t>
            </a:r>
            <a:endParaRPr lang="en-GB" altLang="zh-CN" sz="3000" b="1" cap="none" spc="0" dirty="0">
              <a:ln w="28575">
                <a:noFill/>
                <a:prstDash val="solid"/>
              </a:ln>
              <a:solidFill>
                <a:srgbClr val="EAD08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lephant" panose="02020904090505020303" pitchFamily="18" charset="0"/>
            </a:endParaRPr>
          </a:p>
          <a:p>
            <a:pPr algn="ctr"/>
            <a:r>
              <a:rPr lang="zh-CN" altLang="en-US" sz="3600" b="1" cap="none" spc="0" dirty="0">
                <a:ln w="2857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人工智能 </a:t>
            </a:r>
            <a:r>
              <a:rPr lang="en-US" altLang="zh-CN" sz="3600" b="1" cap="none" spc="0" dirty="0">
                <a:ln w="2857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×</a:t>
            </a:r>
            <a:r>
              <a:rPr lang="en-US" altLang="zh-CN" sz="3600" b="1" cap="none" spc="0" dirty="0">
                <a:ln w="28575">
                  <a:noFill/>
                  <a:prstDash val="solid"/>
                </a:ln>
                <a:solidFill>
                  <a:srgbClr val="05E1E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 </a:t>
            </a:r>
            <a:r>
              <a:rPr lang="zh-CN" altLang="en-US" sz="3600" b="1" cap="none" spc="0" dirty="0">
                <a:ln w="2857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决策科学</a:t>
            </a:r>
            <a:endParaRPr lang="en-GB" altLang="zh-CN" sz="3600" b="1" cap="none" spc="0" dirty="0">
              <a:ln w="28575">
                <a:noFill/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lephant" panose="02020904090505020303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E3059C-41C1-4672-83A8-406160B37524}"/>
              </a:ext>
            </a:extLst>
          </p:cNvPr>
          <p:cNvSpPr txBox="1"/>
          <p:nvPr/>
        </p:nvSpPr>
        <p:spPr>
          <a:xfrm>
            <a:off x="0" y="649605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Copyright Reserved 2019        </a:t>
            </a:r>
            <a:r>
              <a:rPr lang="en-US" altLang="zh-CN" sz="1200" dirty="0" err="1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Artifactor</a:t>
            </a:r>
            <a:r>
              <a:rPr lang="en-US" altLang="zh-CN" sz="1200" dirty="0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 Technology </a:t>
            </a:r>
            <a:r>
              <a:rPr lang="en-GB" altLang="zh-CN" sz="1200" dirty="0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(Shenzhen) Co. Ltd.        </a:t>
            </a:r>
            <a:r>
              <a: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智因科技（深圳）有限公司</a:t>
            </a:r>
            <a:endParaRPr lang="en-GB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88F06D-129B-451F-A3B9-0117E78B2CF0}"/>
              </a:ext>
            </a:extLst>
          </p:cNvPr>
          <p:cNvSpPr/>
          <p:nvPr/>
        </p:nvSpPr>
        <p:spPr>
          <a:xfrm>
            <a:off x="6096000" y="358332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000" b="1" dirty="0">
                <a:ln w="28575">
                  <a:noFill/>
                  <a:prstDash val="solid"/>
                </a:ln>
                <a:solidFill>
                  <a:srgbClr val="EAD0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Customized Full - Stack Solutions</a:t>
            </a:r>
          </a:p>
          <a:p>
            <a:pPr algn="ctr"/>
            <a:r>
              <a:rPr lang="zh-CN" altLang="en-US" sz="2700" b="1" cap="none" spc="0" dirty="0">
                <a:ln w="2857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定制化 全方位 企业解决方案</a:t>
            </a:r>
            <a:endParaRPr lang="en-GB" altLang="zh-CN" sz="2700" b="1" cap="none" spc="0" dirty="0">
              <a:ln w="28575">
                <a:noFill/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lephant" panose="0202090409050502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CA38E6-3644-4FB3-9931-864630757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8" t="57124" r="15398" b="25621"/>
          <a:stretch/>
        </p:blipFill>
        <p:spPr>
          <a:xfrm>
            <a:off x="1028520" y="2173222"/>
            <a:ext cx="4590289" cy="11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44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71411F-8D77-452A-B2D9-8893C61F289B}"/>
              </a:ext>
            </a:extLst>
          </p:cNvPr>
          <p:cNvSpPr/>
          <p:nvPr/>
        </p:nvSpPr>
        <p:spPr>
          <a:xfrm>
            <a:off x="1846217" y="2721114"/>
            <a:ext cx="6747202" cy="1415772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altLang="zh-CN" sz="40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Optimization</a:t>
            </a:r>
            <a:r>
              <a:rPr lang="zh-CN" altLang="en-US" sz="40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 </a:t>
            </a:r>
            <a:r>
              <a:rPr lang="en-US" altLang="zh-CN" sz="40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Design</a:t>
            </a:r>
          </a:p>
          <a:p>
            <a:r>
              <a:rPr lang="zh-CN" altLang="en-US" sz="44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优化设计</a:t>
            </a:r>
            <a:endParaRPr lang="en-US" sz="4400" b="1" dirty="0">
              <a:ln w="9525">
                <a:noFill/>
                <a:prstDash val="solid"/>
              </a:ln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0269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  <a:t>Current Problem</a:t>
            </a:r>
            <a:b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企业瓶颈</a:t>
            </a:r>
            <a:endParaRPr lang="en-GB" sz="3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9" name="组合 1">
            <a:extLst>
              <a:ext uri="{FF2B5EF4-FFF2-40B4-BE49-F238E27FC236}">
                <a16:creationId xmlns:a16="http://schemas.microsoft.com/office/drawing/2014/main" id="{C431E492-6BE9-4C3D-8F82-472548A97E21}"/>
              </a:ext>
            </a:extLst>
          </p:cNvPr>
          <p:cNvGrpSpPr>
            <a:grpSpLocks/>
          </p:cNvGrpSpPr>
          <p:nvPr/>
        </p:nvGrpSpPr>
        <p:grpSpPr bwMode="auto">
          <a:xfrm>
            <a:off x="5149147" y="3553363"/>
            <a:ext cx="1893705" cy="2520484"/>
            <a:chOff x="0" y="0"/>
            <a:chExt cx="1899426" cy="2528807"/>
          </a:xfrm>
          <a:effectLst>
            <a:glow rad="381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10" name="任意多边形 14">
              <a:extLst>
                <a:ext uri="{FF2B5EF4-FFF2-40B4-BE49-F238E27FC236}">
                  <a16:creationId xmlns:a16="http://schemas.microsoft.com/office/drawing/2014/main" id="{B10DDDA8-05D5-479D-9565-B5EE90D9A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26127"/>
              <a:ext cx="1899426" cy="1902680"/>
            </a:xfrm>
            <a:custGeom>
              <a:avLst/>
              <a:gdLst>
                <a:gd name="T0" fmla="*/ 1060266 w 2116873"/>
                <a:gd name="T1" fmla="*/ 0 h 2120501"/>
                <a:gd name="T2" fmla="*/ 1060718 w 2116873"/>
                <a:gd name="T3" fmla="*/ 476 h 2120501"/>
                <a:gd name="T4" fmla="*/ 1060912 w 2116873"/>
                <a:gd name="T5" fmla="*/ 292 h 2120501"/>
                <a:gd name="T6" fmla="*/ 1060911 w 2116873"/>
                <a:gd name="T7" fmla="*/ 679 h 2120501"/>
                <a:gd name="T8" fmla="*/ 2116873 w 2116873"/>
                <a:gd name="T9" fmla="*/ 1113524 h 2120501"/>
                <a:gd name="T10" fmla="*/ 1056610 w 2116873"/>
                <a:gd name="T11" fmla="*/ 2119593 h 2120501"/>
                <a:gd name="T12" fmla="*/ 1056608 w 2116873"/>
                <a:gd name="T13" fmla="*/ 2120501 h 2120501"/>
                <a:gd name="T14" fmla="*/ 1056156 w 2116873"/>
                <a:gd name="T15" fmla="*/ 2120024 h 2120501"/>
                <a:gd name="T16" fmla="*/ 1055962 w 2116873"/>
                <a:gd name="T17" fmla="*/ 2120208 h 2120501"/>
                <a:gd name="T18" fmla="*/ 1055962 w 2116873"/>
                <a:gd name="T19" fmla="*/ 2119820 h 2120501"/>
                <a:gd name="T20" fmla="*/ 0 w 2116873"/>
                <a:gd name="T21" fmla="*/ 1006976 h 2120501"/>
                <a:gd name="T22" fmla="*/ 1060264 w 2116873"/>
                <a:gd name="T23" fmla="*/ 907 h 21205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16873"/>
                <a:gd name="T37" fmla="*/ 0 h 2120501"/>
                <a:gd name="T38" fmla="*/ 2116873 w 2116873"/>
                <a:gd name="T39" fmla="*/ 2120501 h 212050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16873" h="2120501">
                  <a:moveTo>
                    <a:pt x="1060266" y="0"/>
                  </a:moveTo>
                  <a:lnTo>
                    <a:pt x="1060718" y="476"/>
                  </a:lnTo>
                  <a:lnTo>
                    <a:pt x="1060912" y="292"/>
                  </a:lnTo>
                  <a:lnTo>
                    <a:pt x="1060911" y="679"/>
                  </a:lnTo>
                  <a:lnTo>
                    <a:pt x="2116873" y="1113524"/>
                  </a:lnTo>
                  <a:lnTo>
                    <a:pt x="1056610" y="2119593"/>
                  </a:lnTo>
                  <a:lnTo>
                    <a:pt x="1056608" y="2120501"/>
                  </a:lnTo>
                  <a:lnTo>
                    <a:pt x="1056156" y="2120024"/>
                  </a:lnTo>
                  <a:lnTo>
                    <a:pt x="1055962" y="2120208"/>
                  </a:lnTo>
                  <a:lnTo>
                    <a:pt x="1055962" y="2119820"/>
                  </a:lnTo>
                  <a:lnTo>
                    <a:pt x="0" y="1006976"/>
                  </a:lnTo>
                  <a:lnTo>
                    <a:pt x="1060264" y="907"/>
                  </a:ln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2400" b="1" dirty="0">
                  <a:solidFill>
                    <a:srgbClr val="F6EDA7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库管运输</a:t>
              </a:r>
              <a:endParaRPr lang="en-GB" altLang="zh-CN" sz="2400" b="1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  <a:p>
              <a:pPr algn="ctr"/>
              <a:r>
                <a:rPr lang="zh-CN" altLang="en-US" sz="2400" b="1" dirty="0">
                  <a:solidFill>
                    <a:srgbClr val="F6EDA7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亟待提高</a:t>
              </a:r>
              <a:endParaRPr lang="en-GB" altLang="zh-CN" sz="2400" b="1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  <p:sp>
          <p:nvSpPr>
            <p:cNvPr id="11" name="椭圆 15">
              <a:extLst>
                <a:ext uri="{FF2B5EF4-FFF2-40B4-BE49-F238E27FC236}">
                  <a16:creationId xmlns:a16="http://schemas.microsoft.com/office/drawing/2014/main" id="{82428731-320A-4B62-BC61-E9353DEB9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440" y="745378"/>
              <a:ext cx="237975" cy="237975"/>
            </a:xfrm>
            <a:prstGeom prst="ellipse">
              <a:avLst/>
            </a:prstGeom>
            <a:solidFill>
              <a:srgbClr val="FFFFFF"/>
            </a:solidFill>
            <a:ln w="50800" cap="flat" cmpd="sng">
              <a:solidFill>
                <a:srgbClr val="D8D8D8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12" name="任意多边形 16">
              <a:extLst>
                <a:ext uri="{FF2B5EF4-FFF2-40B4-BE49-F238E27FC236}">
                  <a16:creationId xmlns:a16="http://schemas.microsoft.com/office/drawing/2014/main" id="{A9D1ED7F-5D23-4194-9C2D-4C3747586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055" y="101769"/>
              <a:ext cx="215866" cy="662465"/>
            </a:xfrm>
            <a:custGeom>
              <a:avLst/>
              <a:gdLst>
                <a:gd name="T0" fmla="*/ 193176 w 391910"/>
                <a:gd name="T1" fmla="*/ 1167549 h 1202719"/>
                <a:gd name="T2" fmla="*/ 5607 w 391910"/>
                <a:gd name="T3" fmla="*/ 171088 h 1202719"/>
                <a:gd name="T4" fmla="*/ 380745 w 391910"/>
                <a:gd name="T5" fmla="*/ 100750 h 1202719"/>
                <a:gd name="T6" fmla="*/ 298684 w 391910"/>
                <a:gd name="T7" fmla="*/ 1202719 h 12027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910"/>
                <a:gd name="T13" fmla="*/ 0 h 1202719"/>
                <a:gd name="T14" fmla="*/ 391910 w 391910"/>
                <a:gd name="T15" fmla="*/ 1202719 h 12027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910" h="1202719">
                  <a:moveTo>
                    <a:pt x="193176" y="1167549"/>
                  </a:moveTo>
                  <a:cubicBezTo>
                    <a:pt x="78876" y="728910"/>
                    <a:pt x="-25654" y="348888"/>
                    <a:pt x="5607" y="171088"/>
                  </a:cubicBezTo>
                  <a:cubicBezTo>
                    <a:pt x="36868" y="-6712"/>
                    <a:pt x="331899" y="-71188"/>
                    <a:pt x="380745" y="100750"/>
                  </a:cubicBezTo>
                  <a:cubicBezTo>
                    <a:pt x="429591" y="272688"/>
                    <a:pt x="302592" y="1022965"/>
                    <a:pt x="298684" y="1202719"/>
                  </a:cubicBezTo>
                </a:path>
              </a:pathLst>
            </a:custGeom>
            <a:noFill/>
            <a:ln w="25400" cap="flat" cmpd="sng">
              <a:solidFill>
                <a:srgbClr val="D8D8D8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13" name="椭圆 17">
              <a:extLst>
                <a:ext uri="{FF2B5EF4-FFF2-40B4-BE49-F238E27FC236}">
                  <a16:creationId xmlns:a16="http://schemas.microsoft.com/office/drawing/2014/main" id="{51A86025-399E-4A09-95E8-04B1051C3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0" y="0"/>
              <a:ext cx="203549" cy="203549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rgbClr val="D8D8D8"/>
              </a:solidFill>
              <a:bevel/>
              <a:headEnd/>
              <a:tailEnd/>
            </a:ln>
          </p:spPr>
          <p:txBody>
            <a:bodyPr lIns="68580" tIns="34290" rIns="68580" bIns="34290" anchor="ctr"/>
            <a:lstStyle/>
            <a:p>
              <a:pPr algn="ctr"/>
              <a:endParaRPr lang="zh-CN" altLang="zh-CN" sz="1000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</p:grpSp>
      <p:grpSp>
        <p:nvGrpSpPr>
          <p:cNvPr id="15" name="组合 1">
            <a:extLst>
              <a:ext uri="{FF2B5EF4-FFF2-40B4-BE49-F238E27FC236}">
                <a16:creationId xmlns:a16="http://schemas.microsoft.com/office/drawing/2014/main" id="{E2B6CE2C-F30F-4FC3-AC9B-F9EAE82211AB}"/>
              </a:ext>
            </a:extLst>
          </p:cNvPr>
          <p:cNvGrpSpPr>
            <a:grpSpLocks/>
          </p:cNvGrpSpPr>
          <p:nvPr/>
        </p:nvGrpSpPr>
        <p:grpSpPr bwMode="auto">
          <a:xfrm>
            <a:off x="8251473" y="3553363"/>
            <a:ext cx="1893705" cy="2520484"/>
            <a:chOff x="0" y="0"/>
            <a:chExt cx="1899426" cy="2528807"/>
          </a:xfrm>
          <a:effectLst>
            <a:glow rad="381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16" name="任意多边形 14">
              <a:extLst>
                <a:ext uri="{FF2B5EF4-FFF2-40B4-BE49-F238E27FC236}">
                  <a16:creationId xmlns:a16="http://schemas.microsoft.com/office/drawing/2014/main" id="{979FFE68-ECD2-4767-A87A-2C6D43039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26127"/>
              <a:ext cx="1899426" cy="1902680"/>
            </a:xfrm>
            <a:custGeom>
              <a:avLst/>
              <a:gdLst>
                <a:gd name="T0" fmla="*/ 1060266 w 2116873"/>
                <a:gd name="T1" fmla="*/ 0 h 2120501"/>
                <a:gd name="T2" fmla="*/ 1060718 w 2116873"/>
                <a:gd name="T3" fmla="*/ 476 h 2120501"/>
                <a:gd name="T4" fmla="*/ 1060912 w 2116873"/>
                <a:gd name="T5" fmla="*/ 292 h 2120501"/>
                <a:gd name="T6" fmla="*/ 1060911 w 2116873"/>
                <a:gd name="T7" fmla="*/ 679 h 2120501"/>
                <a:gd name="T8" fmla="*/ 2116873 w 2116873"/>
                <a:gd name="T9" fmla="*/ 1113524 h 2120501"/>
                <a:gd name="T10" fmla="*/ 1056610 w 2116873"/>
                <a:gd name="T11" fmla="*/ 2119593 h 2120501"/>
                <a:gd name="T12" fmla="*/ 1056608 w 2116873"/>
                <a:gd name="T13" fmla="*/ 2120501 h 2120501"/>
                <a:gd name="T14" fmla="*/ 1056156 w 2116873"/>
                <a:gd name="T15" fmla="*/ 2120024 h 2120501"/>
                <a:gd name="T16" fmla="*/ 1055962 w 2116873"/>
                <a:gd name="T17" fmla="*/ 2120208 h 2120501"/>
                <a:gd name="T18" fmla="*/ 1055962 w 2116873"/>
                <a:gd name="T19" fmla="*/ 2119820 h 2120501"/>
                <a:gd name="T20" fmla="*/ 0 w 2116873"/>
                <a:gd name="T21" fmla="*/ 1006976 h 2120501"/>
                <a:gd name="T22" fmla="*/ 1060264 w 2116873"/>
                <a:gd name="T23" fmla="*/ 907 h 21205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16873"/>
                <a:gd name="T37" fmla="*/ 0 h 2120501"/>
                <a:gd name="T38" fmla="*/ 2116873 w 2116873"/>
                <a:gd name="T39" fmla="*/ 2120501 h 212050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16873" h="2120501">
                  <a:moveTo>
                    <a:pt x="1060266" y="0"/>
                  </a:moveTo>
                  <a:lnTo>
                    <a:pt x="1060718" y="476"/>
                  </a:lnTo>
                  <a:lnTo>
                    <a:pt x="1060912" y="292"/>
                  </a:lnTo>
                  <a:lnTo>
                    <a:pt x="1060911" y="679"/>
                  </a:lnTo>
                  <a:lnTo>
                    <a:pt x="2116873" y="1113524"/>
                  </a:lnTo>
                  <a:lnTo>
                    <a:pt x="1056610" y="2119593"/>
                  </a:lnTo>
                  <a:lnTo>
                    <a:pt x="1056608" y="2120501"/>
                  </a:lnTo>
                  <a:lnTo>
                    <a:pt x="1056156" y="2120024"/>
                  </a:lnTo>
                  <a:lnTo>
                    <a:pt x="1055962" y="2120208"/>
                  </a:lnTo>
                  <a:lnTo>
                    <a:pt x="1055962" y="2119820"/>
                  </a:lnTo>
                  <a:lnTo>
                    <a:pt x="0" y="1006976"/>
                  </a:lnTo>
                  <a:lnTo>
                    <a:pt x="1060264" y="907"/>
                  </a:ln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2400" b="1" dirty="0">
                  <a:solidFill>
                    <a:srgbClr val="F6EDA7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人员安排</a:t>
              </a:r>
              <a:endParaRPr lang="en-GB" altLang="zh-CN" sz="2400" b="1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  <a:p>
              <a:pPr algn="ctr"/>
              <a:r>
                <a:rPr lang="zh-CN" altLang="en-US" sz="2400" b="1" dirty="0">
                  <a:solidFill>
                    <a:srgbClr val="F6EDA7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产生内耗</a:t>
              </a:r>
              <a:endParaRPr lang="en-US" sz="2400" b="1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  <p:sp>
          <p:nvSpPr>
            <p:cNvPr id="17" name="椭圆 15">
              <a:extLst>
                <a:ext uri="{FF2B5EF4-FFF2-40B4-BE49-F238E27FC236}">
                  <a16:creationId xmlns:a16="http://schemas.microsoft.com/office/drawing/2014/main" id="{4F7406D9-FE45-4A63-A179-74E6AA621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440" y="745378"/>
              <a:ext cx="237975" cy="237975"/>
            </a:xfrm>
            <a:prstGeom prst="ellipse">
              <a:avLst/>
            </a:prstGeom>
            <a:solidFill>
              <a:srgbClr val="FFFFFF"/>
            </a:solidFill>
            <a:ln w="50800" cap="flat" cmpd="sng">
              <a:solidFill>
                <a:srgbClr val="D8D8D8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18" name="任意多边形 16">
              <a:extLst>
                <a:ext uri="{FF2B5EF4-FFF2-40B4-BE49-F238E27FC236}">
                  <a16:creationId xmlns:a16="http://schemas.microsoft.com/office/drawing/2014/main" id="{B2C12F32-8FD3-43EE-95AD-B6EF74DB1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055" y="101769"/>
              <a:ext cx="215866" cy="662465"/>
            </a:xfrm>
            <a:custGeom>
              <a:avLst/>
              <a:gdLst>
                <a:gd name="T0" fmla="*/ 193176 w 391910"/>
                <a:gd name="T1" fmla="*/ 1167549 h 1202719"/>
                <a:gd name="T2" fmla="*/ 5607 w 391910"/>
                <a:gd name="T3" fmla="*/ 171088 h 1202719"/>
                <a:gd name="T4" fmla="*/ 380745 w 391910"/>
                <a:gd name="T5" fmla="*/ 100750 h 1202719"/>
                <a:gd name="T6" fmla="*/ 298684 w 391910"/>
                <a:gd name="T7" fmla="*/ 1202719 h 12027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910"/>
                <a:gd name="T13" fmla="*/ 0 h 1202719"/>
                <a:gd name="T14" fmla="*/ 391910 w 391910"/>
                <a:gd name="T15" fmla="*/ 1202719 h 12027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910" h="1202719">
                  <a:moveTo>
                    <a:pt x="193176" y="1167549"/>
                  </a:moveTo>
                  <a:cubicBezTo>
                    <a:pt x="78876" y="728910"/>
                    <a:pt x="-25654" y="348888"/>
                    <a:pt x="5607" y="171088"/>
                  </a:cubicBezTo>
                  <a:cubicBezTo>
                    <a:pt x="36868" y="-6712"/>
                    <a:pt x="331899" y="-71188"/>
                    <a:pt x="380745" y="100750"/>
                  </a:cubicBezTo>
                  <a:cubicBezTo>
                    <a:pt x="429591" y="272688"/>
                    <a:pt x="302592" y="1022965"/>
                    <a:pt x="298684" y="1202719"/>
                  </a:cubicBezTo>
                </a:path>
              </a:pathLst>
            </a:custGeom>
            <a:noFill/>
            <a:ln w="25400" cap="flat" cmpd="sng">
              <a:solidFill>
                <a:srgbClr val="D8D8D8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19" name="椭圆 17">
              <a:extLst>
                <a:ext uri="{FF2B5EF4-FFF2-40B4-BE49-F238E27FC236}">
                  <a16:creationId xmlns:a16="http://schemas.microsoft.com/office/drawing/2014/main" id="{DCAA18E4-103C-42EA-BF7E-C758E6AA4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0" y="0"/>
              <a:ext cx="203549" cy="203549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rgbClr val="D8D8D8"/>
              </a:solidFill>
              <a:bevel/>
              <a:headEnd/>
              <a:tailEnd/>
            </a:ln>
          </p:spPr>
          <p:txBody>
            <a:bodyPr lIns="68580" tIns="34290" rIns="68580" bIns="34290" anchor="ctr"/>
            <a:lstStyle/>
            <a:p>
              <a:pPr algn="ctr"/>
              <a:endParaRPr lang="zh-CN" altLang="zh-CN" sz="1000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</p:grpSp>
      <p:grpSp>
        <p:nvGrpSpPr>
          <p:cNvPr id="20" name="组合 1">
            <a:extLst>
              <a:ext uri="{FF2B5EF4-FFF2-40B4-BE49-F238E27FC236}">
                <a16:creationId xmlns:a16="http://schemas.microsoft.com/office/drawing/2014/main" id="{0FF4A271-5818-40B8-8034-8FCDFC113FA5}"/>
              </a:ext>
            </a:extLst>
          </p:cNvPr>
          <p:cNvGrpSpPr>
            <a:grpSpLocks/>
          </p:cNvGrpSpPr>
          <p:nvPr/>
        </p:nvGrpSpPr>
        <p:grpSpPr bwMode="auto">
          <a:xfrm>
            <a:off x="2046821" y="3553363"/>
            <a:ext cx="1893705" cy="2520484"/>
            <a:chOff x="0" y="0"/>
            <a:chExt cx="1899426" cy="2528807"/>
          </a:xfrm>
          <a:effectLst>
            <a:glow rad="381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21" name="任意多边形 14">
              <a:extLst>
                <a:ext uri="{FF2B5EF4-FFF2-40B4-BE49-F238E27FC236}">
                  <a16:creationId xmlns:a16="http://schemas.microsoft.com/office/drawing/2014/main" id="{55442D77-D150-4D8C-9727-78905CA3B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26127"/>
              <a:ext cx="1899426" cy="1902680"/>
            </a:xfrm>
            <a:custGeom>
              <a:avLst/>
              <a:gdLst>
                <a:gd name="T0" fmla="*/ 1060266 w 2116873"/>
                <a:gd name="T1" fmla="*/ 0 h 2120501"/>
                <a:gd name="T2" fmla="*/ 1060718 w 2116873"/>
                <a:gd name="T3" fmla="*/ 476 h 2120501"/>
                <a:gd name="T4" fmla="*/ 1060912 w 2116873"/>
                <a:gd name="T5" fmla="*/ 292 h 2120501"/>
                <a:gd name="T6" fmla="*/ 1060911 w 2116873"/>
                <a:gd name="T7" fmla="*/ 679 h 2120501"/>
                <a:gd name="T8" fmla="*/ 2116873 w 2116873"/>
                <a:gd name="T9" fmla="*/ 1113524 h 2120501"/>
                <a:gd name="T10" fmla="*/ 1056610 w 2116873"/>
                <a:gd name="T11" fmla="*/ 2119593 h 2120501"/>
                <a:gd name="T12" fmla="*/ 1056608 w 2116873"/>
                <a:gd name="T13" fmla="*/ 2120501 h 2120501"/>
                <a:gd name="T14" fmla="*/ 1056156 w 2116873"/>
                <a:gd name="T15" fmla="*/ 2120024 h 2120501"/>
                <a:gd name="T16" fmla="*/ 1055962 w 2116873"/>
                <a:gd name="T17" fmla="*/ 2120208 h 2120501"/>
                <a:gd name="T18" fmla="*/ 1055962 w 2116873"/>
                <a:gd name="T19" fmla="*/ 2119820 h 2120501"/>
                <a:gd name="T20" fmla="*/ 0 w 2116873"/>
                <a:gd name="T21" fmla="*/ 1006976 h 2120501"/>
                <a:gd name="T22" fmla="*/ 1060264 w 2116873"/>
                <a:gd name="T23" fmla="*/ 907 h 21205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16873"/>
                <a:gd name="T37" fmla="*/ 0 h 2120501"/>
                <a:gd name="T38" fmla="*/ 2116873 w 2116873"/>
                <a:gd name="T39" fmla="*/ 2120501 h 212050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16873" h="2120501">
                  <a:moveTo>
                    <a:pt x="1060266" y="0"/>
                  </a:moveTo>
                  <a:lnTo>
                    <a:pt x="1060718" y="476"/>
                  </a:lnTo>
                  <a:lnTo>
                    <a:pt x="1060912" y="292"/>
                  </a:lnTo>
                  <a:lnTo>
                    <a:pt x="1060911" y="679"/>
                  </a:lnTo>
                  <a:lnTo>
                    <a:pt x="2116873" y="1113524"/>
                  </a:lnTo>
                  <a:lnTo>
                    <a:pt x="1056610" y="2119593"/>
                  </a:lnTo>
                  <a:lnTo>
                    <a:pt x="1056608" y="2120501"/>
                  </a:lnTo>
                  <a:lnTo>
                    <a:pt x="1056156" y="2120024"/>
                  </a:lnTo>
                  <a:lnTo>
                    <a:pt x="1055962" y="2120208"/>
                  </a:lnTo>
                  <a:lnTo>
                    <a:pt x="1055962" y="2119820"/>
                  </a:lnTo>
                  <a:lnTo>
                    <a:pt x="0" y="1006976"/>
                  </a:lnTo>
                  <a:lnTo>
                    <a:pt x="1060264" y="907"/>
                  </a:ln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2400" b="1" dirty="0">
                  <a:solidFill>
                    <a:srgbClr val="F6EDA7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企业资源</a:t>
              </a:r>
              <a:endParaRPr lang="en-GB" altLang="zh-CN" sz="2400" b="1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  <a:p>
              <a:pPr algn="ctr"/>
              <a:r>
                <a:rPr lang="zh-CN" altLang="en-US" sz="2400" b="1" dirty="0">
                  <a:solidFill>
                    <a:srgbClr val="F6EDA7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利用率低</a:t>
              </a:r>
              <a:endParaRPr lang="en-GB" altLang="zh-CN" sz="2400" b="1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  <p:sp>
          <p:nvSpPr>
            <p:cNvPr id="22" name="椭圆 15">
              <a:extLst>
                <a:ext uri="{FF2B5EF4-FFF2-40B4-BE49-F238E27FC236}">
                  <a16:creationId xmlns:a16="http://schemas.microsoft.com/office/drawing/2014/main" id="{C0649418-FEBA-4B0D-8DC9-02705D7E9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440" y="745378"/>
              <a:ext cx="237975" cy="237975"/>
            </a:xfrm>
            <a:prstGeom prst="ellipse">
              <a:avLst/>
            </a:prstGeom>
            <a:solidFill>
              <a:srgbClr val="FFFFFF"/>
            </a:solidFill>
            <a:ln w="50800" cap="flat" cmpd="sng">
              <a:solidFill>
                <a:srgbClr val="D8D8D8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23" name="任意多边形 16">
              <a:extLst>
                <a:ext uri="{FF2B5EF4-FFF2-40B4-BE49-F238E27FC236}">
                  <a16:creationId xmlns:a16="http://schemas.microsoft.com/office/drawing/2014/main" id="{C5C5A5B1-6CAA-4B21-9C64-3231A3838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055" y="101769"/>
              <a:ext cx="215866" cy="662465"/>
            </a:xfrm>
            <a:custGeom>
              <a:avLst/>
              <a:gdLst>
                <a:gd name="T0" fmla="*/ 193176 w 391910"/>
                <a:gd name="T1" fmla="*/ 1167549 h 1202719"/>
                <a:gd name="T2" fmla="*/ 5607 w 391910"/>
                <a:gd name="T3" fmla="*/ 171088 h 1202719"/>
                <a:gd name="T4" fmla="*/ 380745 w 391910"/>
                <a:gd name="T5" fmla="*/ 100750 h 1202719"/>
                <a:gd name="T6" fmla="*/ 298684 w 391910"/>
                <a:gd name="T7" fmla="*/ 1202719 h 12027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910"/>
                <a:gd name="T13" fmla="*/ 0 h 1202719"/>
                <a:gd name="T14" fmla="*/ 391910 w 391910"/>
                <a:gd name="T15" fmla="*/ 1202719 h 12027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910" h="1202719">
                  <a:moveTo>
                    <a:pt x="193176" y="1167549"/>
                  </a:moveTo>
                  <a:cubicBezTo>
                    <a:pt x="78876" y="728910"/>
                    <a:pt x="-25654" y="348888"/>
                    <a:pt x="5607" y="171088"/>
                  </a:cubicBezTo>
                  <a:cubicBezTo>
                    <a:pt x="36868" y="-6712"/>
                    <a:pt x="331899" y="-71188"/>
                    <a:pt x="380745" y="100750"/>
                  </a:cubicBezTo>
                  <a:cubicBezTo>
                    <a:pt x="429591" y="272688"/>
                    <a:pt x="302592" y="1022965"/>
                    <a:pt x="298684" y="1202719"/>
                  </a:cubicBezTo>
                </a:path>
              </a:pathLst>
            </a:custGeom>
            <a:noFill/>
            <a:ln w="25400" cap="flat" cmpd="sng">
              <a:solidFill>
                <a:srgbClr val="D8D8D8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24" name="椭圆 17">
              <a:extLst>
                <a:ext uri="{FF2B5EF4-FFF2-40B4-BE49-F238E27FC236}">
                  <a16:creationId xmlns:a16="http://schemas.microsoft.com/office/drawing/2014/main" id="{6B283A01-B6A1-427F-B1A6-B7A14ADD7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0" y="0"/>
              <a:ext cx="203549" cy="203549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rgbClr val="D8D8D8"/>
              </a:solidFill>
              <a:bevel/>
              <a:headEnd/>
              <a:tailEnd/>
            </a:ln>
          </p:spPr>
          <p:txBody>
            <a:bodyPr lIns="68580" tIns="34290" rIns="68580" bIns="34290" anchor="ctr"/>
            <a:lstStyle/>
            <a:p>
              <a:pPr algn="ctr"/>
              <a:endParaRPr lang="zh-CN" altLang="zh-CN" sz="1000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</p:grpSp>
      <p:grpSp>
        <p:nvGrpSpPr>
          <p:cNvPr id="25" name="组合 1">
            <a:extLst>
              <a:ext uri="{FF2B5EF4-FFF2-40B4-BE49-F238E27FC236}">
                <a16:creationId xmlns:a16="http://schemas.microsoft.com/office/drawing/2014/main" id="{E70B99D0-95DA-48DB-8853-8A515E50B201}"/>
              </a:ext>
            </a:extLst>
          </p:cNvPr>
          <p:cNvGrpSpPr>
            <a:grpSpLocks/>
          </p:cNvGrpSpPr>
          <p:nvPr/>
        </p:nvGrpSpPr>
        <p:grpSpPr bwMode="auto">
          <a:xfrm>
            <a:off x="3560704" y="1865698"/>
            <a:ext cx="1893705" cy="2520485"/>
            <a:chOff x="0" y="0"/>
            <a:chExt cx="1899426" cy="2528808"/>
          </a:xfrm>
          <a:effectLst>
            <a:glow rad="381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26" name="任意多边形 14">
              <a:extLst>
                <a:ext uri="{FF2B5EF4-FFF2-40B4-BE49-F238E27FC236}">
                  <a16:creationId xmlns:a16="http://schemas.microsoft.com/office/drawing/2014/main" id="{FCF03F94-ACA4-4EFF-9FF7-00A23A7A9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26127"/>
              <a:ext cx="1899426" cy="1902681"/>
            </a:xfrm>
            <a:custGeom>
              <a:avLst/>
              <a:gdLst>
                <a:gd name="T0" fmla="*/ 1060266 w 2116873"/>
                <a:gd name="T1" fmla="*/ 0 h 2120501"/>
                <a:gd name="T2" fmla="*/ 1060718 w 2116873"/>
                <a:gd name="T3" fmla="*/ 476 h 2120501"/>
                <a:gd name="T4" fmla="*/ 1060912 w 2116873"/>
                <a:gd name="T5" fmla="*/ 292 h 2120501"/>
                <a:gd name="T6" fmla="*/ 1060911 w 2116873"/>
                <a:gd name="T7" fmla="*/ 679 h 2120501"/>
                <a:gd name="T8" fmla="*/ 2116873 w 2116873"/>
                <a:gd name="T9" fmla="*/ 1113524 h 2120501"/>
                <a:gd name="T10" fmla="*/ 1056610 w 2116873"/>
                <a:gd name="T11" fmla="*/ 2119593 h 2120501"/>
                <a:gd name="T12" fmla="*/ 1056608 w 2116873"/>
                <a:gd name="T13" fmla="*/ 2120501 h 2120501"/>
                <a:gd name="T14" fmla="*/ 1056156 w 2116873"/>
                <a:gd name="T15" fmla="*/ 2120024 h 2120501"/>
                <a:gd name="T16" fmla="*/ 1055962 w 2116873"/>
                <a:gd name="T17" fmla="*/ 2120208 h 2120501"/>
                <a:gd name="T18" fmla="*/ 1055962 w 2116873"/>
                <a:gd name="T19" fmla="*/ 2119820 h 2120501"/>
                <a:gd name="T20" fmla="*/ 0 w 2116873"/>
                <a:gd name="T21" fmla="*/ 1006976 h 2120501"/>
                <a:gd name="T22" fmla="*/ 1060264 w 2116873"/>
                <a:gd name="T23" fmla="*/ 907 h 21205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16873"/>
                <a:gd name="T37" fmla="*/ 0 h 2120501"/>
                <a:gd name="T38" fmla="*/ 2116873 w 2116873"/>
                <a:gd name="T39" fmla="*/ 2120501 h 212050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16873" h="2120501">
                  <a:moveTo>
                    <a:pt x="1060266" y="0"/>
                  </a:moveTo>
                  <a:lnTo>
                    <a:pt x="1060718" y="476"/>
                  </a:lnTo>
                  <a:lnTo>
                    <a:pt x="1060912" y="292"/>
                  </a:lnTo>
                  <a:lnTo>
                    <a:pt x="1060911" y="679"/>
                  </a:lnTo>
                  <a:lnTo>
                    <a:pt x="2116873" y="1113524"/>
                  </a:lnTo>
                  <a:lnTo>
                    <a:pt x="1056610" y="2119593"/>
                  </a:lnTo>
                  <a:lnTo>
                    <a:pt x="1056608" y="2120501"/>
                  </a:lnTo>
                  <a:lnTo>
                    <a:pt x="1056156" y="2120024"/>
                  </a:lnTo>
                  <a:lnTo>
                    <a:pt x="1055962" y="2120208"/>
                  </a:lnTo>
                  <a:lnTo>
                    <a:pt x="1055962" y="2119820"/>
                  </a:lnTo>
                  <a:lnTo>
                    <a:pt x="0" y="1006976"/>
                  </a:lnTo>
                  <a:lnTo>
                    <a:pt x="1060264" y="907"/>
                  </a:ln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2400" b="1" dirty="0">
                  <a:solidFill>
                    <a:srgbClr val="F6EDA7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利润率</a:t>
              </a:r>
              <a:endParaRPr lang="en-GB" altLang="zh-CN" sz="2400" b="1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  <a:p>
              <a:pPr algn="ctr"/>
              <a:r>
                <a:rPr lang="zh-CN" altLang="en-US" sz="2400" b="1" dirty="0">
                  <a:solidFill>
                    <a:srgbClr val="F6EDA7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提升困难</a:t>
              </a:r>
              <a:endParaRPr lang="en-GB" altLang="zh-CN" sz="2400" b="1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  <p:sp>
          <p:nvSpPr>
            <p:cNvPr id="27" name="椭圆 15">
              <a:extLst>
                <a:ext uri="{FF2B5EF4-FFF2-40B4-BE49-F238E27FC236}">
                  <a16:creationId xmlns:a16="http://schemas.microsoft.com/office/drawing/2014/main" id="{827D7F8C-B682-4B61-84F2-9F4DC501F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440" y="745378"/>
              <a:ext cx="237975" cy="237975"/>
            </a:xfrm>
            <a:prstGeom prst="ellipse">
              <a:avLst/>
            </a:prstGeom>
            <a:solidFill>
              <a:srgbClr val="FFFFFF"/>
            </a:solidFill>
            <a:ln w="50800" cap="flat" cmpd="sng">
              <a:solidFill>
                <a:srgbClr val="D8D8D8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28" name="任意多边形 16">
              <a:extLst>
                <a:ext uri="{FF2B5EF4-FFF2-40B4-BE49-F238E27FC236}">
                  <a16:creationId xmlns:a16="http://schemas.microsoft.com/office/drawing/2014/main" id="{8C6358CF-B312-4265-B777-371B14810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055" y="101769"/>
              <a:ext cx="215866" cy="662465"/>
            </a:xfrm>
            <a:custGeom>
              <a:avLst/>
              <a:gdLst>
                <a:gd name="T0" fmla="*/ 193176 w 391910"/>
                <a:gd name="T1" fmla="*/ 1167549 h 1202719"/>
                <a:gd name="T2" fmla="*/ 5607 w 391910"/>
                <a:gd name="T3" fmla="*/ 171088 h 1202719"/>
                <a:gd name="T4" fmla="*/ 380745 w 391910"/>
                <a:gd name="T5" fmla="*/ 100750 h 1202719"/>
                <a:gd name="T6" fmla="*/ 298684 w 391910"/>
                <a:gd name="T7" fmla="*/ 1202719 h 12027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910"/>
                <a:gd name="T13" fmla="*/ 0 h 1202719"/>
                <a:gd name="T14" fmla="*/ 391910 w 391910"/>
                <a:gd name="T15" fmla="*/ 1202719 h 12027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910" h="1202719">
                  <a:moveTo>
                    <a:pt x="193176" y="1167549"/>
                  </a:moveTo>
                  <a:cubicBezTo>
                    <a:pt x="78876" y="728910"/>
                    <a:pt x="-25654" y="348888"/>
                    <a:pt x="5607" y="171088"/>
                  </a:cubicBezTo>
                  <a:cubicBezTo>
                    <a:pt x="36868" y="-6712"/>
                    <a:pt x="331899" y="-71188"/>
                    <a:pt x="380745" y="100750"/>
                  </a:cubicBezTo>
                  <a:cubicBezTo>
                    <a:pt x="429591" y="272688"/>
                    <a:pt x="302592" y="1022965"/>
                    <a:pt x="298684" y="1202719"/>
                  </a:cubicBezTo>
                </a:path>
              </a:pathLst>
            </a:custGeom>
            <a:noFill/>
            <a:ln w="25400" cap="flat" cmpd="sng">
              <a:solidFill>
                <a:srgbClr val="D8D8D8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29" name="椭圆 17">
              <a:extLst>
                <a:ext uri="{FF2B5EF4-FFF2-40B4-BE49-F238E27FC236}">
                  <a16:creationId xmlns:a16="http://schemas.microsoft.com/office/drawing/2014/main" id="{7D0E251C-15D0-4DBC-AD33-C3D57D8F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0" y="0"/>
              <a:ext cx="203549" cy="203549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rgbClr val="D8D8D8"/>
              </a:solidFill>
              <a:bevel/>
              <a:headEnd/>
              <a:tailEnd/>
            </a:ln>
          </p:spPr>
          <p:txBody>
            <a:bodyPr lIns="68580" tIns="34290" rIns="68580" bIns="34290" anchor="ctr"/>
            <a:lstStyle/>
            <a:p>
              <a:pPr algn="ctr"/>
              <a:endParaRPr lang="zh-CN" altLang="zh-CN" sz="10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</p:grpSp>
      <p:grpSp>
        <p:nvGrpSpPr>
          <p:cNvPr id="30" name="组合 1">
            <a:extLst>
              <a:ext uri="{FF2B5EF4-FFF2-40B4-BE49-F238E27FC236}">
                <a16:creationId xmlns:a16="http://schemas.microsoft.com/office/drawing/2014/main" id="{0831492F-76F1-4B4D-BA51-B2DDA72F6984}"/>
              </a:ext>
            </a:extLst>
          </p:cNvPr>
          <p:cNvGrpSpPr>
            <a:grpSpLocks/>
          </p:cNvGrpSpPr>
          <p:nvPr/>
        </p:nvGrpSpPr>
        <p:grpSpPr bwMode="auto">
          <a:xfrm>
            <a:off x="6771737" y="1861136"/>
            <a:ext cx="1893705" cy="2520484"/>
            <a:chOff x="0" y="0"/>
            <a:chExt cx="1899426" cy="2528807"/>
          </a:xfrm>
          <a:effectLst>
            <a:glow rad="381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31" name="任意多边形 14">
              <a:extLst>
                <a:ext uri="{FF2B5EF4-FFF2-40B4-BE49-F238E27FC236}">
                  <a16:creationId xmlns:a16="http://schemas.microsoft.com/office/drawing/2014/main" id="{2A080B93-F332-4AB4-A469-6F770B0C8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26127"/>
              <a:ext cx="1899426" cy="1902680"/>
            </a:xfrm>
            <a:custGeom>
              <a:avLst/>
              <a:gdLst>
                <a:gd name="T0" fmla="*/ 1060266 w 2116873"/>
                <a:gd name="T1" fmla="*/ 0 h 2120501"/>
                <a:gd name="T2" fmla="*/ 1060718 w 2116873"/>
                <a:gd name="T3" fmla="*/ 476 h 2120501"/>
                <a:gd name="T4" fmla="*/ 1060912 w 2116873"/>
                <a:gd name="T5" fmla="*/ 292 h 2120501"/>
                <a:gd name="T6" fmla="*/ 1060911 w 2116873"/>
                <a:gd name="T7" fmla="*/ 679 h 2120501"/>
                <a:gd name="T8" fmla="*/ 2116873 w 2116873"/>
                <a:gd name="T9" fmla="*/ 1113524 h 2120501"/>
                <a:gd name="T10" fmla="*/ 1056610 w 2116873"/>
                <a:gd name="T11" fmla="*/ 2119593 h 2120501"/>
                <a:gd name="T12" fmla="*/ 1056608 w 2116873"/>
                <a:gd name="T13" fmla="*/ 2120501 h 2120501"/>
                <a:gd name="T14" fmla="*/ 1056156 w 2116873"/>
                <a:gd name="T15" fmla="*/ 2120024 h 2120501"/>
                <a:gd name="T16" fmla="*/ 1055962 w 2116873"/>
                <a:gd name="T17" fmla="*/ 2120208 h 2120501"/>
                <a:gd name="T18" fmla="*/ 1055962 w 2116873"/>
                <a:gd name="T19" fmla="*/ 2119820 h 2120501"/>
                <a:gd name="T20" fmla="*/ 0 w 2116873"/>
                <a:gd name="T21" fmla="*/ 1006976 h 2120501"/>
                <a:gd name="T22" fmla="*/ 1060264 w 2116873"/>
                <a:gd name="T23" fmla="*/ 907 h 21205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16873"/>
                <a:gd name="T37" fmla="*/ 0 h 2120501"/>
                <a:gd name="T38" fmla="*/ 2116873 w 2116873"/>
                <a:gd name="T39" fmla="*/ 2120501 h 212050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16873" h="2120501">
                  <a:moveTo>
                    <a:pt x="1060266" y="0"/>
                  </a:moveTo>
                  <a:lnTo>
                    <a:pt x="1060718" y="476"/>
                  </a:lnTo>
                  <a:lnTo>
                    <a:pt x="1060912" y="292"/>
                  </a:lnTo>
                  <a:lnTo>
                    <a:pt x="1060911" y="679"/>
                  </a:lnTo>
                  <a:lnTo>
                    <a:pt x="2116873" y="1113524"/>
                  </a:lnTo>
                  <a:lnTo>
                    <a:pt x="1056610" y="2119593"/>
                  </a:lnTo>
                  <a:lnTo>
                    <a:pt x="1056608" y="2120501"/>
                  </a:lnTo>
                  <a:lnTo>
                    <a:pt x="1056156" y="2120024"/>
                  </a:lnTo>
                  <a:lnTo>
                    <a:pt x="1055962" y="2120208"/>
                  </a:lnTo>
                  <a:lnTo>
                    <a:pt x="1055962" y="2119820"/>
                  </a:lnTo>
                  <a:lnTo>
                    <a:pt x="0" y="1006976"/>
                  </a:lnTo>
                  <a:lnTo>
                    <a:pt x="1060264" y="907"/>
                  </a:ln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2400" b="1" dirty="0">
                  <a:solidFill>
                    <a:srgbClr val="F6EDA7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生产流程</a:t>
              </a:r>
              <a:endParaRPr lang="en-GB" altLang="zh-CN" sz="2400" b="1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  <a:p>
              <a:pPr algn="ctr"/>
              <a:r>
                <a:rPr lang="zh-CN" altLang="en-US" sz="2400" b="1" dirty="0">
                  <a:solidFill>
                    <a:srgbClr val="F6EDA7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效率低</a:t>
              </a:r>
              <a:endParaRPr lang="en-GB" altLang="zh-CN" sz="2400" b="1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  <p:sp>
          <p:nvSpPr>
            <p:cNvPr id="32" name="椭圆 15">
              <a:extLst>
                <a:ext uri="{FF2B5EF4-FFF2-40B4-BE49-F238E27FC236}">
                  <a16:creationId xmlns:a16="http://schemas.microsoft.com/office/drawing/2014/main" id="{E282073F-966B-437E-9C54-6EDD410B3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440" y="745378"/>
              <a:ext cx="237975" cy="237975"/>
            </a:xfrm>
            <a:prstGeom prst="ellipse">
              <a:avLst/>
            </a:prstGeom>
            <a:solidFill>
              <a:srgbClr val="FFFFFF"/>
            </a:solidFill>
            <a:ln w="50800" cap="flat" cmpd="sng">
              <a:solidFill>
                <a:srgbClr val="D8D8D8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33" name="任意多边形 16">
              <a:extLst>
                <a:ext uri="{FF2B5EF4-FFF2-40B4-BE49-F238E27FC236}">
                  <a16:creationId xmlns:a16="http://schemas.microsoft.com/office/drawing/2014/main" id="{BB608853-6178-4A63-92A9-0310ED105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055" y="101769"/>
              <a:ext cx="215866" cy="662465"/>
            </a:xfrm>
            <a:custGeom>
              <a:avLst/>
              <a:gdLst>
                <a:gd name="T0" fmla="*/ 193176 w 391910"/>
                <a:gd name="T1" fmla="*/ 1167549 h 1202719"/>
                <a:gd name="T2" fmla="*/ 5607 w 391910"/>
                <a:gd name="T3" fmla="*/ 171088 h 1202719"/>
                <a:gd name="T4" fmla="*/ 380745 w 391910"/>
                <a:gd name="T5" fmla="*/ 100750 h 1202719"/>
                <a:gd name="T6" fmla="*/ 298684 w 391910"/>
                <a:gd name="T7" fmla="*/ 1202719 h 12027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910"/>
                <a:gd name="T13" fmla="*/ 0 h 1202719"/>
                <a:gd name="T14" fmla="*/ 391910 w 391910"/>
                <a:gd name="T15" fmla="*/ 1202719 h 12027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910" h="1202719">
                  <a:moveTo>
                    <a:pt x="193176" y="1167549"/>
                  </a:moveTo>
                  <a:cubicBezTo>
                    <a:pt x="78876" y="728910"/>
                    <a:pt x="-25654" y="348888"/>
                    <a:pt x="5607" y="171088"/>
                  </a:cubicBezTo>
                  <a:cubicBezTo>
                    <a:pt x="36868" y="-6712"/>
                    <a:pt x="331899" y="-71188"/>
                    <a:pt x="380745" y="100750"/>
                  </a:cubicBezTo>
                  <a:cubicBezTo>
                    <a:pt x="429591" y="272688"/>
                    <a:pt x="302592" y="1022965"/>
                    <a:pt x="298684" y="1202719"/>
                  </a:cubicBezTo>
                </a:path>
              </a:pathLst>
            </a:custGeom>
            <a:noFill/>
            <a:ln w="25400" cap="flat" cmpd="sng">
              <a:solidFill>
                <a:srgbClr val="D8D8D8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34" name="椭圆 17">
              <a:extLst>
                <a:ext uri="{FF2B5EF4-FFF2-40B4-BE49-F238E27FC236}">
                  <a16:creationId xmlns:a16="http://schemas.microsoft.com/office/drawing/2014/main" id="{D7CE650A-4C58-4F1D-9140-D2EC6128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0" y="0"/>
              <a:ext cx="203549" cy="203549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rgbClr val="D8D8D8"/>
              </a:solidFill>
              <a:bevel/>
              <a:headEnd/>
              <a:tailEnd/>
            </a:ln>
          </p:spPr>
          <p:txBody>
            <a:bodyPr lIns="68580" tIns="34290" rIns="68580" bIns="34290" anchor="ctr"/>
            <a:lstStyle/>
            <a:p>
              <a:pPr algn="ctr"/>
              <a:endParaRPr lang="zh-CN" altLang="zh-CN" sz="10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119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  <a:t>Business Value</a:t>
            </a:r>
            <a:b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优化价值</a:t>
            </a:r>
            <a:endParaRPr lang="en-GB" sz="3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直接连接符 16">
            <a:extLst>
              <a:ext uri="{FF2B5EF4-FFF2-40B4-BE49-F238E27FC236}">
                <a16:creationId xmlns:a16="http://schemas.microsoft.com/office/drawing/2014/main" id="{06FE3963-CDB9-4167-8EE4-A1F2700202D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988958" y="4474838"/>
            <a:ext cx="531671" cy="1"/>
          </a:xfrm>
          <a:prstGeom prst="line">
            <a:avLst/>
          </a:prstGeom>
          <a:noFill/>
          <a:ln w="12700" cap="flat" cmpd="sng">
            <a:solidFill>
              <a:schemeClr val="bg1">
                <a:lumMod val="95000"/>
              </a:scheme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77" tIns="34289" rIns="68577" bIns="34289"/>
          <a:lstStyle/>
          <a:p>
            <a:endParaRPr lang="zh-CN" altLang="en-US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grpSp>
        <p:nvGrpSpPr>
          <p:cNvPr id="5" name="组合 19">
            <a:extLst>
              <a:ext uri="{FF2B5EF4-FFF2-40B4-BE49-F238E27FC236}">
                <a16:creationId xmlns:a16="http://schemas.microsoft.com/office/drawing/2014/main" id="{59A3CB00-93F2-45BA-9528-819A21E6EC1B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6561993" y="5564823"/>
            <a:ext cx="1009973" cy="190149"/>
            <a:chOff x="0" y="0"/>
            <a:chExt cx="1505426" cy="262890"/>
          </a:xfrm>
        </p:grpSpPr>
        <p:sp>
          <p:nvSpPr>
            <p:cNvPr id="7" name="直接连接符 20">
              <a:extLst>
                <a:ext uri="{FF2B5EF4-FFF2-40B4-BE49-F238E27FC236}">
                  <a16:creationId xmlns:a16="http://schemas.microsoft.com/office/drawing/2014/main" id="{B3C49D05-BC0A-41C3-A812-2E697C7D11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54906" y="0"/>
              <a:ext cx="350520" cy="26289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95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  <p:sp>
          <p:nvSpPr>
            <p:cNvPr id="8" name="直接连接符 21">
              <a:extLst>
                <a:ext uri="{FF2B5EF4-FFF2-40B4-BE49-F238E27FC236}">
                  <a16:creationId xmlns:a16="http://schemas.microsoft.com/office/drawing/2014/main" id="{BEC17F28-9675-448C-BEBE-FA876E6551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2381"/>
              <a:ext cx="1157287" cy="1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95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</p:grpSp>
      <p:sp>
        <p:nvSpPr>
          <p:cNvPr id="9" name="直接连接符 17">
            <a:extLst>
              <a:ext uri="{FF2B5EF4-FFF2-40B4-BE49-F238E27FC236}">
                <a16:creationId xmlns:a16="http://schemas.microsoft.com/office/drawing/2014/main" id="{5A5150F3-95B4-4095-B337-3894A30C5E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83164" y="4473280"/>
            <a:ext cx="614174" cy="1558"/>
          </a:xfrm>
          <a:prstGeom prst="line">
            <a:avLst/>
          </a:prstGeom>
          <a:noFill/>
          <a:ln w="12700" cap="flat" cmpd="sng">
            <a:solidFill>
              <a:schemeClr val="bg1">
                <a:lumMod val="95000"/>
              </a:scheme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77" tIns="34289" rIns="68577" bIns="34289"/>
          <a:lstStyle/>
          <a:p>
            <a:endParaRPr lang="zh-CN" altLang="en-US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0" name="直接连接符 14">
            <a:extLst>
              <a:ext uri="{FF2B5EF4-FFF2-40B4-BE49-F238E27FC236}">
                <a16:creationId xmlns:a16="http://schemas.microsoft.com/office/drawing/2014/main" id="{95774950-E111-4ECC-988B-42AD3C4E8D5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67043" y="3125767"/>
            <a:ext cx="530295" cy="1"/>
          </a:xfrm>
          <a:prstGeom prst="line">
            <a:avLst/>
          </a:prstGeom>
          <a:noFill/>
          <a:ln w="12700" cap="flat" cmpd="sng">
            <a:solidFill>
              <a:schemeClr val="bg1">
                <a:lumMod val="95000"/>
              </a:scheme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77" tIns="34289" rIns="68577" bIns="34289"/>
          <a:lstStyle/>
          <a:p>
            <a:endParaRPr lang="zh-CN" altLang="en-US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grpSp>
        <p:nvGrpSpPr>
          <p:cNvPr id="11" name="组合 13">
            <a:extLst>
              <a:ext uri="{FF2B5EF4-FFF2-40B4-BE49-F238E27FC236}">
                <a16:creationId xmlns:a16="http://schemas.microsoft.com/office/drawing/2014/main" id="{387A0A58-8EF0-46F0-8544-EBFA1760B14A}"/>
              </a:ext>
            </a:extLst>
          </p:cNvPr>
          <p:cNvGrpSpPr>
            <a:grpSpLocks/>
          </p:cNvGrpSpPr>
          <p:nvPr/>
        </p:nvGrpSpPr>
        <p:grpSpPr bwMode="auto">
          <a:xfrm>
            <a:off x="4405452" y="1896972"/>
            <a:ext cx="1193893" cy="257170"/>
            <a:chOff x="0" y="0"/>
            <a:chExt cx="1505426" cy="262890"/>
          </a:xfrm>
        </p:grpSpPr>
        <p:sp>
          <p:nvSpPr>
            <p:cNvPr id="12" name="直接连接符 9">
              <a:extLst>
                <a:ext uri="{FF2B5EF4-FFF2-40B4-BE49-F238E27FC236}">
                  <a16:creationId xmlns:a16="http://schemas.microsoft.com/office/drawing/2014/main" id="{A62CA8CF-4DE8-47A1-BEA3-8874BF8C28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54906" y="0"/>
              <a:ext cx="350520" cy="26289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95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  <p:sp>
          <p:nvSpPr>
            <p:cNvPr id="13" name="直接连接符 12">
              <a:extLst>
                <a:ext uri="{FF2B5EF4-FFF2-40B4-BE49-F238E27FC236}">
                  <a16:creationId xmlns:a16="http://schemas.microsoft.com/office/drawing/2014/main" id="{CF783D9F-C8BA-4A3F-A046-F54244FC66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2381"/>
              <a:ext cx="1157287" cy="1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95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</p:grpSp>
      <p:grpSp>
        <p:nvGrpSpPr>
          <p:cNvPr id="14" name="组合 11">
            <a:extLst>
              <a:ext uri="{FF2B5EF4-FFF2-40B4-BE49-F238E27FC236}">
                <a16:creationId xmlns:a16="http://schemas.microsoft.com/office/drawing/2014/main" id="{EA5492F4-7463-4787-9DD6-2442E45EBBF6}"/>
              </a:ext>
            </a:extLst>
          </p:cNvPr>
          <p:cNvGrpSpPr>
            <a:grpSpLocks/>
          </p:cNvGrpSpPr>
          <p:nvPr/>
        </p:nvGrpSpPr>
        <p:grpSpPr bwMode="auto">
          <a:xfrm>
            <a:off x="6807535" y="2587607"/>
            <a:ext cx="1181423" cy="1031797"/>
            <a:chOff x="0" y="0"/>
            <a:chExt cx="1203960" cy="1051560"/>
          </a:xfrm>
        </p:grpSpPr>
        <p:sp>
          <p:nvSpPr>
            <p:cNvPr id="15" name="六边形 1">
              <a:extLst>
                <a:ext uri="{FF2B5EF4-FFF2-40B4-BE49-F238E27FC236}">
                  <a16:creationId xmlns:a16="http://schemas.microsoft.com/office/drawing/2014/main" id="{A33E3A66-6EDB-48D3-8430-D6F82DC3C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  <p:sp>
          <p:nvSpPr>
            <p:cNvPr id="16" name="文本框 43">
              <a:extLst>
                <a:ext uri="{FF2B5EF4-FFF2-40B4-BE49-F238E27FC236}">
                  <a16:creationId xmlns:a16="http://schemas.microsoft.com/office/drawing/2014/main" id="{C2BD4F93-D64B-4315-AC66-D2FC9EFB6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615" y="244569"/>
              <a:ext cx="820725" cy="564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Arial" pitchFamily="34" charset="0"/>
                </a:rPr>
                <a:t>02</a:t>
              </a:r>
              <a:endParaRPr lang="zh-CN" altLang="en-US" sz="3000" baseline="-30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</p:grpSp>
      <p:grpSp>
        <p:nvGrpSpPr>
          <p:cNvPr id="17" name="组合 10">
            <a:extLst>
              <a:ext uri="{FF2B5EF4-FFF2-40B4-BE49-F238E27FC236}">
                <a16:creationId xmlns:a16="http://schemas.microsoft.com/office/drawing/2014/main" id="{97F1832E-3FB8-437C-AB11-DD7A04AA2173}"/>
              </a:ext>
            </a:extLst>
          </p:cNvPr>
          <p:cNvGrpSpPr>
            <a:grpSpLocks/>
          </p:cNvGrpSpPr>
          <p:nvPr/>
        </p:nvGrpSpPr>
        <p:grpSpPr bwMode="auto">
          <a:xfrm>
            <a:off x="5482364" y="1891767"/>
            <a:ext cx="1182982" cy="1031797"/>
            <a:chOff x="0" y="0"/>
            <a:chExt cx="1203960" cy="1051560"/>
          </a:xfrm>
        </p:grpSpPr>
        <p:sp>
          <p:nvSpPr>
            <p:cNvPr id="18" name="六边形 7">
              <a:extLst>
                <a:ext uri="{FF2B5EF4-FFF2-40B4-BE49-F238E27FC236}">
                  <a16:creationId xmlns:a16="http://schemas.microsoft.com/office/drawing/2014/main" id="{59213B4F-03FD-46CD-BE4B-556D363DD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  <p:sp>
          <p:nvSpPr>
            <p:cNvPr id="19" name="文本框 44">
              <a:extLst>
                <a:ext uri="{FF2B5EF4-FFF2-40B4-BE49-F238E27FC236}">
                  <a16:creationId xmlns:a16="http://schemas.microsoft.com/office/drawing/2014/main" id="{26571AA6-E056-4434-832C-BB21D32ED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00" y="189265"/>
              <a:ext cx="882327" cy="632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3000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Arial" pitchFamily="34" charset="0"/>
                </a:rPr>
                <a:t>01</a:t>
              </a:r>
              <a:endParaRPr lang="zh-CN" altLang="en-US" sz="3000" baseline="-30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</p:grpSp>
      <p:grpSp>
        <p:nvGrpSpPr>
          <p:cNvPr id="20" name="组合 18">
            <a:extLst>
              <a:ext uri="{FF2B5EF4-FFF2-40B4-BE49-F238E27FC236}">
                <a16:creationId xmlns:a16="http://schemas.microsoft.com/office/drawing/2014/main" id="{602B7912-56DB-4968-A21C-07CB273850CD}"/>
              </a:ext>
            </a:extLst>
          </p:cNvPr>
          <p:cNvGrpSpPr>
            <a:grpSpLocks/>
          </p:cNvGrpSpPr>
          <p:nvPr/>
        </p:nvGrpSpPr>
        <p:grpSpPr bwMode="auto">
          <a:xfrm>
            <a:off x="6807532" y="3961505"/>
            <a:ext cx="1181425" cy="1031797"/>
            <a:chOff x="1510852" y="0"/>
            <a:chExt cx="1203960" cy="1051560"/>
          </a:xfrm>
        </p:grpSpPr>
        <p:sp>
          <p:nvSpPr>
            <p:cNvPr id="21" name="六边形 5">
              <a:extLst>
                <a:ext uri="{FF2B5EF4-FFF2-40B4-BE49-F238E27FC236}">
                  <a16:creationId xmlns:a16="http://schemas.microsoft.com/office/drawing/2014/main" id="{2B42C844-F734-4CD7-8EEB-0B63D1967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0852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  <p:sp>
          <p:nvSpPr>
            <p:cNvPr id="22" name="文本框 45">
              <a:extLst>
                <a:ext uri="{FF2B5EF4-FFF2-40B4-BE49-F238E27FC236}">
                  <a16:creationId xmlns:a16="http://schemas.microsoft.com/office/drawing/2014/main" id="{CF1A8BE8-545E-4128-A1D5-FB9866156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4629" y="189265"/>
              <a:ext cx="926211" cy="632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3000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Arial" pitchFamily="34" charset="0"/>
                </a:rPr>
                <a:t>03</a:t>
              </a:r>
              <a:endParaRPr lang="zh-CN" altLang="en-US" sz="3000" baseline="-30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</p:grpSp>
      <p:grpSp>
        <p:nvGrpSpPr>
          <p:cNvPr id="23" name="组合 41">
            <a:extLst>
              <a:ext uri="{FF2B5EF4-FFF2-40B4-BE49-F238E27FC236}">
                <a16:creationId xmlns:a16="http://schemas.microsoft.com/office/drawing/2014/main" id="{5625B1B1-BC95-4265-A473-7FAA4E725D58}"/>
              </a:ext>
            </a:extLst>
          </p:cNvPr>
          <p:cNvGrpSpPr>
            <a:grpSpLocks/>
          </p:cNvGrpSpPr>
          <p:nvPr/>
        </p:nvGrpSpPr>
        <p:grpSpPr bwMode="auto">
          <a:xfrm>
            <a:off x="4197803" y="3961505"/>
            <a:ext cx="1181423" cy="1031797"/>
            <a:chOff x="0" y="0"/>
            <a:chExt cx="1203960" cy="1051560"/>
          </a:xfrm>
        </p:grpSpPr>
        <p:sp>
          <p:nvSpPr>
            <p:cNvPr id="24" name="六边形 4">
              <a:extLst>
                <a:ext uri="{FF2B5EF4-FFF2-40B4-BE49-F238E27FC236}">
                  <a16:creationId xmlns:a16="http://schemas.microsoft.com/office/drawing/2014/main" id="{FE8EF7EF-B19A-4CB5-B319-684B82331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  <p:sp>
          <p:nvSpPr>
            <p:cNvPr id="25" name="文本框 46">
              <a:extLst>
                <a:ext uri="{FF2B5EF4-FFF2-40B4-BE49-F238E27FC236}">
                  <a16:creationId xmlns:a16="http://schemas.microsoft.com/office/drawing/2014/main" id="{3C55E0DF-669D-4EFD-A63E-3259A0723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617" y="206507"/>
              <a:ext cx="820725" cy="632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3000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Arial" pitchFamily="34" charset="0"/>
                </a:rPr>
                <a:t>05</a:t>
              </a:r>
              <a:endParaRPr lang="zh-CN" altLang="en-US" sz="3000" baseline="-30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</p:grpSp>
      <p:grpSp>
        <p:nvGrpSpPr>
          <p:cNvPr id="26" name="组合 22">
            <a:extLst>
              <a:ext uri="{FF2B5EF4-FFF2-40B4-BE49-F238E27FC236}">
                <a16:creationId xmlns:a16="http://schemas.microsoft.com/office/drawing/2014/main" id="{B42AACAA-2682-4886-A82C-226D6E3082AF}"/>
              </a:ext>
            </a:extLst>
          </p:cNvPr>
          <p:cNvGrpSpPr>
            <a:grpSpLocks/>
          </p:cNvGrpSpPr>
          <p:nvPr/>
        </p:nvGrpSpPr>
        <p:grpSpPr bwMode="auto">
          <a:xfrm>
            <a:off x="4203609" y="2628767"/>
            <a:ext cx="1182981" cy="1031797"/>
            <a:chOff x="0" y="0"/>
            <a:chExt cx="1203960" cy="1051560"/>
          </a:xfrm>
        </p:grpSpPr>
        <p:sp>
          <p:nvSpPr>
            <p:cNvPr id="27" name="六边形 3">
              <a:extLst>
                <a:ext uri="{FF2B5EF4-FFF2-40B4-BE49-F238E27FC236}">
                  <a16:creationId xmlns:a16="http://schemas.microsoft.com/office/drawing/2014/main" id="{BD0311AD-7E4E-469B-AAC9-AD45FEADB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  <p:sp>
          <p:nvSpPr>
            <p:cNvPr id="28" name="文本框 47">
              <a:extLst>
                <a:ext uri="{FF2B5EF4-FFF2-40B4-BE49-F238E27FC236}">
                  <a16:creationId xmlns:a16="http://schemas.microsoft.com/office/drawing/2014/main" id="{F1F1A3C6-FA94-421B-9F63-2194FA53C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73" y="238271"/>
              <a:ext cx="820724" cy="564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Arial" pitchFamily="34" charset="0"/>
                </a:rPr>
                <a:t>06</a:t>
              </a:r>
              <a:endParaRPr lang="zh-CN" altLang="en-US" sz="3000" baseline="-30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</p:grpSp>
      <p:grpSp>
        <p:nvGrpSpPr>
          <p:cNvPr id="29" name="组合 66">
            <a:extLst>
              <a:ext uri="{FF2B5EF4-FFF2-40B4-BE49-F238E27FC236}">
                <a16:creationId xmlns:a16="http://schemas.microsoft.com/office/drawing/2014/main" id="{BAE17DBE-FC07-4D67-B2C1-1AB7AE258E5B}"/>
              </a:ext>
            </a:extLst>
          </p:cNvPr>
          <p:cNvGrpSpPr>
            <a:grpSpLocks/>
          </p:cNvGrpSpPr>
          <p:nvPr/>
        </p:nvGrpSpPr>
        <p:grpSpPr bwMode="auto">
          <a:xfrm>
            <a:off x="5542209" y="4721616"/>
            <a:ext cx="1182982" cy="1033356"/>
            <a:chOff x="0" y="0"/>
            <a:chExt cx="1203960" cy="1051560"/>
          </a:xfrm>
        </p:grpSpPr>
        <p:sp>
          <p:nvSpPr>
            <p:cNvPr id="30" name="六边形 8">
              <a:extLst>
                <a:ext uri="{FF2B5EF4-FFF2-40B4-BE49-F238E27FC236}">
                  <a16:creationId xmlns:a16="http://schemas.microsoft.com/office/drawing/2014/main" id="{0B2B4D1D-43C3-41E8-B630-0C6E4A958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  <p:sp>
          <p:nvSpPr>
            <p:cNvPr id="31" name="文本框 48">
              <a:extLst>
                <a:ext uri="{FF2B5EF4-FFF2-40B4-BE49-F238E27FC236}">
                  <a16:creationId xmlns:a16="http://schemas.microsoft.com/office/drawing/2014/main" id="{8A4147A8-2BF3-4213-B062-B74C96798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23" y="236386"/>
              <a:ext cx="820723" cy="563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Arial" pitchFamily="34" charset="0"/>
                </a:rPr>
                <a:t>04</a:t>
              </a:r>
              <a:endParaRPr lang="zh-CN" altLang="en-US" sz="3000" baseline="-30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</p:grpSp>
      <p:sp>
        <p:nvSpPr>
          <p:cNvPr id="33" name="六边形 6">
            <a:extLst>
              <a:ext uri="{FF2B5EF4-FFF2-40B4-BE49-F238E27FC236}">
                <a16:creationId xmlns:a16="http://schemas.microsoft.com/office/drawing/2014/main" id="{3A86D647-6393-476B-8263-059D75636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9409" y="3017273"/>
            <a:ext cx="1853181" cy="1563281"/>
          </a:xfrm>
          <a:prstGeom prst="hexagon">
            <a:avLst>
              <a:gd name="adj" fmla="val 24998"/>
              <a:gd name="vf" fmla="val 115470"/>
            </a:avLst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Arial" pitchFamily="34" charset="0"/>
            </a:endParaRPr>
          </a:p>
        </p:txBody>
      </p:sp>
      <p:sp>
        <p:nvSpPr>
          <p:cNvPr id="42" name="矩形 47">
            <a:extLst>
              <a:ext uri="{FF2B5EF4-FFF2-40B4-BE49-F238E27FC236}">
                <a16:creationId xmlns:a16="http://schemas.microsoft.com/office/drawing/2014/main" id="{9FBBE24D-DB22-4128-80B5-369186E93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2240" y="1657579"/>
            <a:ext cx="2119702" cy="68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70" tIns="34286" rIns="68570" bIns="34286">
            <a:spAutoFit/>
          </a:bodyPr>
          <a:lstStyle/>
          <a:p>
            <a:r>
              <a:rPr lang="zh-CN" altLang="en-US" sz="20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可持续、可进化的策略输出</a:t>
            </a:r>
            <a:endParaRPr lang="en-GB" altLang="zh-CN" sz="20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4" name="矩形 47">
            <a:extLst>
              <a:ext uri="{FF2B5EF4-FFF2-40B4-BE49-F238E27FC236}">
                <a16:creationId xmlns:a16="http://schemas.microsoft.com/office/drawing/2014/main" id="{0F06AAE0-40EF-463A-B163-38E6C9533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8503" y="2816267"/>
            <a:ext cx="1224425" cy="68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70" tIns="34286" rIns="68570" bIns="34286">
            <a:spAutoFit/>
          </a:bodyPr>
          <a:lstStyle/>
          <a:p>
            <a:r>
              <a:rPr lang="zh-CN" altLang="en-US" sz="20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生产流程</a:t>
            </a:r>
            <a:endParaRPr lang="en-GB" altLang="zh-CN" sz="20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sz="20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效率提高</a:t>
            </a:r>
            <a:endParaRPr lang="en-GB" altLang="zh-CN" sz="20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6" name="矩形 47">
            <a:extLst>
              <a:ext uri="{FF2B5EF4-FFF2-40B4-BE49-F238E27FC236}">
                <a16:creationId xmlns:a16="http://schemas.microsoft.com/office/drawing/2014/main" id="{9A49BDA8-4928-4F61-9062-68EADF609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43" y="4150361"/>
            <a:ext cx="1224425" cy="68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70" tIns="34286" rIns="68570" bIns="34286">
            <a:spAutoFit/>
          </a:bodyPr>
          <a:lstStyle/>
          <a:p>
            <a:r>
              <a:rPr lang="zh-CN" altLang="en-US" sz="20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库管运输</a:t>
            </a:r>
            <a:endParaRPr lang="en-GB" altLang="zh-CN" sz="20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sz="20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高效精准</a:t>
            </a:r>
            <a:endParaRPr lang="en-GB" altLang="zh-CN" sz="20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3BD4671-930D-45A0-A3EB-B06485441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3979" y="2399097"/>
            <a:ext cx="1542896" cy="37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70" tIns="34286" rIns="68570" bIns="34286">
            <a:spAutoFit/>
          </a:bodyPr>
          <a:lstStyle/>
          <a:p>
            <a:r>
              <a:rPr lang="zh-CN" altLang="en-US" sz="20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利润率提升</a:t>
            </a:r>
            <a:endParaRPr lang="en-GB" altLang="zh-CN" sz="20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50" name="矩形 47">
            <a:extLst>
              <a:ext uri="{FF2B5EF4-FFF2-40B4-BE49-F238E27FC236}">
                <a16:creationId xmlns:a16="http://schemas.microsoft.com/office/drawing/2014/main" id="{DF9DB5F7-3BFE-4295-BB51-8A97E4648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0629" y="4155500"/>
            <a:ext cx="1285579" cy="68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70" tIns="34286" rIns="68570" bIns="34286">
            <a:spAutoFit/>
          </a:bodyPr>
          <a:lstStyle/>
          <a:p>
            <a:r>
              <a:rPr lang="zh-CN" altLang="en-US" sz="20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企业资源</a:t>
            </a:r>
            <a:endParaRPr lang="en-GB" altLang="zh-CN" sz="20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sz="20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合理利用</a:t>
            </a:r>
            <a:endParaRPr lang="en-GB" altLang="zh-CN" sz="20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52" name="矩形 47">
            <a:extLst>
              <a:ext uri="{FF2B5EF4-FFF2-40B4-BE49-F238E27FC236}">
                <a16:creationId xmlns:a16="http://schemas.microsoft.com/office/drawing/2014/main" id="{0E62E466-067B-43F0-B817-85DA288D3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330" y="5410851"/>
            <a:ext cx="1182982" cy="68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70" tIns="34286" rIns="68570" bIns="34286">
            <a:spAutoFit/>
          </a:bodyPr>
          <a:lstStyle/>
          <a:p>
            <a:r>
              <a:rPr lang="zh-CN" altLang="en-US" sz="20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人员安排</a:t>
            </a:r>
            <a:endParaRPr lang="en-GB" altLang="zh-CN" sz="20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sz="20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妥当合理</a:t>
            </a:r>
            <a:endParaRPr lang="en-GB" altLang="zh-CN" sz="20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grpSp>
        <p:nvGrpSpPr>
          <p:cNvPr id="53" name="组合 61">
            <a:extLst>
              <a:ext uri="{FF2B5EF4-FFF2-40B4-BE49-F238E27FC236}">
                <a16:creationId xmlns:a16="http://schemas.microsoft.com/office/drawing/2014/main" id="{7F5D820A-2398-4C26-880E-AD8CDAC62CC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860512" y="2599138"/>
            <a:ext cx="868144" cy="257170"/>
            <a:chOff x="0" y="0"/>
            <a:chExt cx="1505426" cy="262890"/>
          </a:xfrm>
        </p:grpSpPr>
        <p:sp>
          <p:nvSpPr>
            <p:cNvPr id="54" name="直接连接符 62">
              <a:extLst>
                <a:ext uri="{FF2B5EF4-FFF2-40B4-BE49-F238E27FC236}">
                  <a16:creationId xmlns:a16="http://schemas.microsoft.com/office/drawing/2014/main" id="{7BA0168C-5839-498C-86A6-A1B03E2826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54906" y="0"/>
              <a:ext cx="350520" cy="26289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95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  <p:sp>
          <p:nvSpPr>
            <p:cNvPr id="55" name="直接连接符 63">
              <a:extLst>
                <a:ext uri="{FF2B5EF4-FFF2-40B4-BE49-F238E27FC236}">
                  <a16:creationId xmlns:a16="http://schemas.microsoft.com/office/drawing/2014/main" id="{6692900E-E4B6-465A-9AB4-69DC7CB681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2381"/>
              <a:ext cx="1157287" cy="1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95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4608B2-9DD0-45FD-A3DC-96AEBEABD0E6}"/>
              </a:ext>
            </a:extLst>
          </p:cNvPr>
          <p:cNvSpPr txBox="1"/>
          <p:nvPr/>
        </p:nvSpPr>
        <p:spPr>
          <a:xfrm>
            <a:off x="5379223" y="3209957"/>
            <a:ext cx="1521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挖掘企业数据和信息的价值</a:t>
            </a:r>
            <a:endParaRPr lang="en-GB" altLang="zh-CN" sz="24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3575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  <a:t>Cooperation</a:t>
            </a:r>
            <a:b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合作模式</a:t>
            </a:r>
            <a:endParaRPr lang="en-GB" sz="3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5" name="组合 16">
            <a:extLst>
              <a:ext uri="{FF2B5EF4-FFF2-40B4-BE49-F238E27FC236}">
                <a16:creationId xmlns:a16="http://schemas.microsoft.com/office/drawing/2014/main" id="{37C5C7B9-6F0D-4466-A0B4-6CC30C36799F}"/>
              </a:ext>
            </a:extLst>
          </p:cNvPr>
          <p:cNvGrpSpPr/>
          <p:nvPr/>
        </p:nvGrpSpPr>
        <p:grpSpPr>
          <a:xfrm rot="16200000">
            <a:off x="5962293" y="-1186250"/>
            <a:ext cx="267416" cy="9814786"/>
            <a:chOff x="6010265" y="1583258"/>
            <a:chExt cx="171468" cy="6292429"/>
          </a:xfrm>
        </p:grpSpPr>
        <p:cxnSp>
          <p:nvCxnSpPr>
            <p:cNvPr id="8" name="直接连接符 17">
              <a:extLst>
                <a:ext uri="{FF2B5EF4-FFF2-40B4-BE49-F238E27FC236}">
                  <a16:creationId xmlns:a16="http://schemas.microsoft.com/office/drawing/2014/main" id="{4DD53DA6-5F04-4FFA-A609-AAD5206A13EB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rot="5400000">
              <a:off x="3014873" y="4794560"/>
              <a:ext cx="6162254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42">
              <a:extLst>
                <a:ext uri="{FF2B5EF4-FFF2-40B4-BE49-F238E27FC236}">
                  <a16:creationId xmlns:a16="http://schemas.microsoft.com/office/drawing/2014/main" id="{35D9014D-9AD9-40FF-8FB2-D979E92AF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0275" y="1583258"/>
              <a:ext cx="171450" cy="130175"/>
            </a:xfrm>
            <a:custGeom>
              <a:avLst/>
              <a:gdLst>
                <a:gd name="T0" fmla="*/ 54 w 108"/>
                <a:gd name="T1" fmla="*/ 45 h 82"/>
                <a:gd name="T2" fmla="*/ 0 w 108"/>
                <a:gd name="T3" fmla="*/ 0 h 82"/>
                <a:gd name="T4" fmla="*/ 0 w 108"/>
                <a:gd name="T5" fmla="*/ 38 h 82"/>
                <a:gd name="T6" fmla="*/ 54 w 108"/>
                <a:gd name="T7" fmla="*/ 82 h 82"/>
                <a:gd name="T8" fmla="*/ 108 w 108"/>
                <a:gd name="T9" fmla="*/ 38 h 82"/>
                <a:gd name="T10" fmla="*/ 108 w 108"/>
                <a:gd name="T11" fmla="*/ 0 h 82"/>
                <a:gd name="T12" fmla="*/ 54 w 108"/>
                <a:gd name="T13" fmla="*/ 4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2">
                  <a:moveTo>
                    <a:pt x="5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54" y="82"/>
                  </a:lnTo>
                  <a:lnTo>
                    <a:pt x="108" y="38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00" b="1" dirty="0">
                <a:ln w="12700">
                  <a:solidFill>
                    <a:srgbClr val="CDA462"/>
                  </a:solidFill>
                </a:ln>
                <a:solidFill>
                  <a:schemeClr val="bg1"/>
                </a:solidFill>
                <a:ea typeface="本墨绪圆" panose="02000000000000000000" pitchFamily="2" charset="-122"/>
              </a:endParaRPr>
            </a:p>
          </p:txBody>
        </p:sp>
        <p:sp>
          <p:nvSpPr>
            <p:cNvPr id="10" name="Freeform 43">
              <a:extLst>
                <a:ext uri="{FF2B5EF4-FFF2-40B4-BE49-F238E27FC236}">
                  <a16:creationId xmlns:a16="http://schemas.microsoft.com/office/drawing/2014/main" id="{07D8B862-FEE8-4585-9BAB-89B8C4A8B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0275" y="2615133"/>
              <a:ext cx="171450" cy="133350"/>
            </a:xfrm>
            <a:custGeom>
              <a:avLst/>
              <a:gdLst>
                <a:gd name="T0" fmla="*/ 54 w 108"/>
                <a:gd name="T1" fmla="*/ 45 h 84"/>
                <a:gd name="T2" fmla="*/ 0 w 108"/>
                <a:gd name="T3" fmla="*/ 0 h 84"/>
                <a:gd name="T4" fmla="*/ 0 w 108"/>
                <a:gd name="T5" fmla="*/ 39 h 84"/>
                <a:gd name="T6" fmla="*/ 54 w 108"/>
                <a:gd name="T7" fmla="*/ 84 h 84"/>
                <a:gd name="T8" fmla="*/ 108 w 108"/>
                <a:gd name="T9" fmla="*/ 39 h 84"/>
                <a:gd name="T10" fmla="*/ 108 w 108"/>
                <a:gd name="T11" fmla="*/ 0 h 84"/>
                <a:gd name="T12" fmla="*/ 54 w 108"/>
                <a:gd name="T13" fmla="*/ 4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4">
                  <a:moveTo>
                    <a:pt x="54" y="45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4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00" b="1" dirty="0">
                <a:ln w="12700">
                  <a:solidFill>
                    <a:srgbClr val="CDA462"/>
                  </a:solidFill>
                </a:ln>
                <a:solidFill>
                  <a:schemeClr val="bg1"/>
                </a:solidFill>
                <a:ea typeface="本墨绪圆" panose="02000000000000000000" pitchFamily="2" charset="-122"/>
              </a:endParaRPr>
            </a:p>
          </p:txBody>
        </p:sp>
        <p:sp>
          <p:nvSpPr>
            <p:cNvPr id="11" name="Freeform 44">
              <a:extLst>
                <a:ext uri="{FF2B5EF4-FFF2-40B4-BE49-F238E27FC236}">
                  <a16:creationId xmlns:a16="http://schemas.microsoft.com/office/drawing/2014/main" id="{7C36683A-972F-45B5-B0E6-ED4A2CC13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0275" y="3650183"/>
              <a:ext cx="171450" cy="133350"/>
            </a:xfrm>
            <a:custGeom>
              <a:avLst/>
              <a:gdLst>
                <a:gd name="T0" fmla="*/ 54 w 108"/>
                <a:gd name="T1" fmla="*/ 46 h 84"/>
                <a:gd name="T2" fmla="*/ 0 w 108"/>
                <a:gd name="T3" fmla="*/ 0 h 84"/>
                <a:gd name="T4" fmla="*/ 0 w 108"/>
                <a:gd name="T5" fmla="*/ 39 h 84"/>
                <a:gd name="T6" fmla="*/ 54 w 108"/>
                <a:gd name="T7" fmla="*/ 84 h 84"/>
                <a:gd name="T8" fmla="*/ 108 w 108"/>
                <a:gd name="T9" fmla="*/ 39 h 84"/>
                <a:gd name="T10" fmla="*/ 108 w 108"/>
                <a:gd name="T11" fmla="*/ 0 h 84"/>
                <a:gd name="T12" fmla="*/ 54 w 108"/>
                <a:gd name="T13" fmla="*/ 4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4">
                  <a:moveTo>
                    <a:pt x="54" y="46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4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00" b="1" dirty="0">
                <a:ln w="12700">
                  <a:solidFill>
                    <a:srgbClr val="CDA462"/>
                  </a:solidFill>
                </a:ln>
                <a:solidFill>
                  <a:schemeClr val="bg1"/>
                </a:solidFill>
                <a:ea typeface="本墨绪圆" panose="02000000000000000000" pitchFamily="2" charset="-122"/>
              </a:endParaRPr>
            </a:p>
          </p:txBody>
        </p:sp>
        <p:sp>
          <p:nvSpPr>
            <p:cNvPr id="12" name="Freeform 45">
              <a:extLst>
                <a:ext uri="{FF2B5EF4-FFF2-40B4-BE49-F238E27FC236}">
                  <a16:creationId xmlns:a16="http://schemas.microsoft.com/office/drawing/2014/main" id="{43108526-4B74-48AD-99D1-CE5BAD103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0283" y="4685233"/>
              <a:ext cx="171450" cy="130175"/>
            </a:xfrm>
            <a:custGeom>
              <a:avLst/>
              <a:gdLst>
                <a:gd name="T0" fmla="*/ 54 w 108"/>
                <a:gd name="T1" fmla="*/ 46 h 82"/>
                <a:gd name="T2" fmla="*/ 0 w 108"/>
                <a:gd name="T3" fmla="*/ 0 h 82"/>
                <a:gd name="T4" fmla="*/ 0 w 108"/>
                <a:gd name="T5" fmla="*/ 39 h 82"/>
                <a:gd name="T6" fmla="*/ 54 w 108"/>
                <a:gd name="T7" fmla="*/ 82 h 82"/>
                <a:gd name="T8" fmla="*/ 108 w 108"/>
                <a:gd name="T9" fmla="*/ 39 h 82"/>
                <a:gd name="T10" fmla="*/ 108 w 108"/>
                <a:gd name="T11" fmla="*/ 0 h 82"/>
                <a:gd name="T12" fmla="*/ 54 w 108"/>
                <a:gd name="T13" fmla="*/ 4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2">
                  <a:moveTo>
                    <a:pt x="54" y="46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2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00" b="1" dirty="0">
                <a:ln w="12700">
                  <a:solidFill>
                    <a:srgbClr val="CDA462"/>
                  </a:solidFill>
                </a:ln>
                <a:solidFill>
                  <a:schemeClr val="bg1"/>
                </a:solidFill>
                <a:ea typeface="本墨绪圆" panose="02000000000000000000" pitchFamily="2" charset="-122"/>
              </a:endParaRPr>
            </a:p>
          </p:txBody>
        </p:sp>
        <p:sp>
          <p:nvSpPr>
            <p:cNvPr id="13" name="Freeform 46">
              <a:extLst>
                <a:ext uri="{FF2B5EF4-FFF2-40B4-BE49-F238E27FC236}">
                  <a16:creationId xmlns:a16="http://schemas.microsoft.com/office/drawing/2014/main" id="{87570C70-2007-4602-8C06-AFE5367A5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0265" y="5718696"/>
              <a:ext cx="171450" cy="131762"/>
            </a:xfrm>
            <a:custGeom>
              <a:avLst/>
              <a:gdLst>
                <a:gd name="T0" fmla="*/ 54 w 108"/>
                <a:gd name="T1" fmla="*/ 45 h 83"/>
                <a:gd name="T2" fmla="*/ 0 w 108"/>
                <a:gd name="T3" fmla="*/ 0 h 83"/>
                <a:gd name="T4" fmla="*/ 0 w 108"/>
                <a:gd name="T5" fmla="*/ 38 h 83"/>
                <a:gd name="T6" fmla="*/ 54 w 108"/>
                <a:gd name="T7" fmla="*/ 83 h 83"/>
                <a:gd name="T8" fmla="*/ 108 w 108"/>
                <a:gd name="T9" fmla="*/ 38 h 83"/>
                <a:gd name="T10" fmla="*/ 108 w 108"/>
                <a:gd name="T11" fmla="*/ 0 h 83"/>
                <a:gd name="T12" fmla="*/ 54 w 108"/>
                <a:gd name="T13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3">
                  <a:moveTo>
                    <a:pt x="5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54" y="83"/>
                  </a:lnTo>
                  <a:lnTo>
                    <a:pt x="108" y="38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00" b="1" dirty="0">
                <a:ln w="12700">
                  <a:solidFill>
                    <a:srgbClr val="CDA462"/>
                  </a:solidFill>
                </a:ln>
                <a:solidFill>
                  <a:schemeClr val="bg1"/>
                </a:solidFill>
                <a:ea typeface="本墨绪圆" panose="02000000000000000000" pitchFamily="2" charset="-122"/>
              </a:endParaRPr>
            </a:p>
          </p:txBody>
        </p:sp>
      </p:grpSp>
      <p:sp>
        <p:nvSpPr>
          <p:cNvPr id="15" name="Oval 48">
            <a:extLst>
              <a:ext uri="{FF2B5EF4-FFF2-40B4-BE49-F238E27FC236}">
                <a16:creationId xmlns:a16="http://schemas.microsoft.com/office/drawing/2014/main" id="{72EB5C14-98D5-43CC-AA1B-01FBA026D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7950" y="3526270"/>
            <a:ext cx="394055" cy="38971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zh-CN" sz="2100" b="1" dirty="0">
                <a:ln w="12700">
                  <a:solidFill>
                    <a:srgbClr val="CDA462"/>
                  </a:solidFill>
                </a:ln>
                <a:solidFill>
                  <a:srgbClr val="CDA462"/>
                </a:solidFill>
                <a:latin typeface="Agency FB" panose="020B0503020202020204" pitchFamily="34" charset="0"/>
                <a:ea typeface="+mj-ea"/>
              </a:rPr>
              <a:t>A</a:t>
            </a:r>
            <a:endParaRPr lang="zh-CN" altLang="en-US" sz="2100" b="1" dirty="0">
              <a:ln w="12700">
                <a:solidFill>
                  <a:srgbClr val="CDA462"/>
                </a:solidFill>
              </a:ln>
              <a:solidFill>
                <a:srgbClr val="CDA462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34" name="Freeform 46">
            <a:extLst>
              <a:ext uri="{FF2B5EF4-FFF2-40B4-BE49-F238E27FC236}">
                <a16:creationId xmlns:a16="http://schemas.microsoft.com/office/drawing/2014/main" id="{61BFA26B-9D9E-43CC-92B2-B6C78DDDFA6E}"/>
              </a:ext>
            </a:extLst>
          </p:cNvPr>
          <p:cNvSpPr>
            <a:spLocks/>
          </p:cNvSpPr>
          <p:nvPr/>
        </p:nvSpPr>
        <p:spPr bwMode="auto">
          <a:xfrm rot="16200000">
            <a:off x="9217530" y="3618368"/>
            <a:ext cx="267388" cy="205519"/>
          </a:xfrm>
          <a:custGeom>
            <a:avLst/>
            <a:gdLst>
              <a:gd name="T0" fmla="*/ 54 w 108"/>
              <a:gd name="T1" fmla="*/ 45 h 83"/>
              <a:gd name="T2" fmla="*/ 0 w 108"/>
              <a:gd name="T3" fmla="*/ 0 h 83"/>
              <a:gd name="T4" fmla="*/ 0 w 108"/>
              <a:gd name="T5" fmla="*/ 38 h 83"/>
              <a:gd name="T6" fmla="*/ 54 w 108"/>
              <a:gd name="T7" fmla="*/ 83 h 83"/>
              <a:gd name="T8" fmla="*/ 108 w 108"/>
              <a:gd name="T9" fmla="*/ 38 h 83"/>
              <a:gd name="T10" fmla="*/ 108 w 108"/>
              <a:gd name="T11" fmla="*/ 0 h 83"/>
              <a:gd name="T12" fmla="*/ 54 w 108"/>
              <a:gd name="T13" fmla="*/ 45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" h="83">
                <a:moveTo>
                  <a:pt x="54" y="45"/>
                </a:moveTo>
                <a:lnTo>
                  <a:pt x="0" y="0"/>
                </a:lnTo>
                <a:lnTo>
                  <a:pt x="0" y="38"/>
                </a:lnTo>
                <a:lnTo>
                  <a:pt x="54" y="83"/>
                </a:lnTo>
                <a:lnTo>
                  <a:pt x="108" y="38"/>
                </a:lnTo>
                <a:lnTo>
                  <a:pt x="108" y="0"/>
                </a:lnTo>
                <a:lnTo>
                  <a:pt x="54" y="4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100" b="1" dirty="0">
              <a:ln w="12700">
                <a:solidFill>
                  <a:srgbClr val="CDA462"/>
                </a:solidFill>
              </a:ln>
              <a:solidFill>
                <a:schemeClr val="bg1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36" name="Freeform 46">
            <a:extLst>
              <a:ext uri="{FF2B5EF4-FFF2-40B4-BE49-F238E27FC236}">
                <a16:creationId xmlns:a16="http://schemas.microsoft.com/office/drawing/2014/main" id="{6F74C1DB-653E-4844-B1DE-250F0ABFF65D}"/>
              </a:ext>
            </a:extLst>
          </p:cNvPr>
          <p:cNvSpPr>
            <a:spLocks/>
          </p:cNvSpPr>
          <p:nvPr/>
        </p:nvSpPr>
        <p:spPr bwMode="auto">
          <a:xfrm rot="16200000">
            <a:off x="10869701" y="3618369"/>
            <a:ext cx="267388" cy="205519"/>
          </a:xfrm>
          <a:custGeom>
            <a:avLst/>
            <a:gdLst>
              <a:gd name="T0" fmla="*/ 54 w 108"/>
              <a:gd name="T1" fmla="*/ 45 h 83"/>
              <a:gd name="T2" fmla="*/ 0 w 108"/>
              <a:gd name="T3" fmla="*/ 0 h 83"/>
              <a:gd name="T4" fmla="*/ 0 w 108"/>
              <a:gd name="T5" fmla="*/ 38 h 83"/>
              <a:gd name="T6" fmla="*/ 54 w 108"/>
              <a:gd name="T7" fmla="*/ 83 h 83"/>
              <a:gd name="T8" fmla="*/ 108 w 108"/>
              <a:gd name="T9" fmla="*/ 38 h 83"/>
              <a:gd name="T10" fmla="*/ 108 w 108"/>
              <a:gd name="T11" fmla="*/ 0 h 83"/>
              <a:gd name="T12" fmla="*/ 54 w 108"/>
              <a:gd name="T13" fmla="*/ 45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" h="83">
                <a:moveTo>
                  <a:pt x="54" y="45"/>
                </a:moveTo>
                <a:lnTo>
                  <a:pt x="0" y="0"/>
                </a:lnTo>
                <a:lnTo>
                  <a:pt x="0" y="38"/>
                </a:lnTo>
                <a:lnTo>
                  <a:pt x="54" y="83"/>
                </a:lnTo>
                <a:lnTo>
                  <a:pt x="108" y="38"/>
                </a:lnTo>
                <a:lnTo>
                  <a:pt x="108" y="0"/>
                </a:lnTo>
                <a:lnTo>
                  <a:pt x="54" y="4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b="1" dirty="0">
              <a:ln w="12700">
                <a:solidFill>
                  <a:srgbClr val="CDA462"/>
                </a:solidFill>
              </a:ln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37" name="Oval 48">
            <a:extLst>
              <a:ext uri="{FF2B5EF4-FFF2-40B4-BE49-F238E27FC236}">
                <a16:creationId xmlns:a16="http://schemas.microsoft.com/office/drawing/2014/main" id="{DEF86032-3919-4ED8-B70E-82048532A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104" y="3546989"/>
            <a:ext cx="394055" cy="38971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zh-CN" sz="2100" b="1" dirty="0">
                <a:ln w="12700">
                  <a:solidFill>
                    <a:srgbClr val="CDA462"/>
                  </a:solidFill>
                </a:ln>
                <a:solidFill>
                  <a:srgbClr val="CDA462"/>
                </a:solidFill>
                <a:latin typeface="Agency FB" panose="020B0503020202020204" pitchFamily="34" charset="0"/>
                <a:ea typeface="+mj-ea"/>
              </a:rPr>
              <a:t>B</a:t>
            </a:r>
            <a:endParaRPr lang="zh-CN" altLang="en-US" sz="2100" b="1" dirty="0">
              <a:ln w="12700">
                <a:solidFill>
                  <a:srgbClr val="CDA462"/>
                </a:solidFill>
              </a:ln>
              <a:solidFill>
                <a:srgbClr val="CDA462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38" name="Oval 48">
            <a:extLst>
              <a:ext uri="{FF2B5EF4-FFF2-40B4-BE49-F238E27FC236}">
                <a16:creationId xmlns:a16="http://schemas.microsoft.com/office/drawing/2014/main" id="{9103DBDC-4EF6-4D93-A307-F7D2139FA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644" y="3546989"/>
            <a:ext cx="394055" cy="38971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zh-CN" sz="2100" b="1" dirty="0">
                <a:ln w="12700">
                  <a:solidFill>
                    <a:srgbClr val="CDA462"/>
                  </a:solidFill>
                </a:ln>
                <a:solidFill>
                  <a:srgbClr val="CDA462"/>
                </a:solidFill>
                <a:latin typeface="Agency FB" panose="020B0503020202020204" pitchFamily="34" charset="0"/>
                <a:ea typeface="+mj-ea"/>
              </a:rPr>
              <a:t>C</a:t>
            </a:r>
            <a:endParaRPr lang="zh-CN" altLang="en-US" sz="2100" b="1" dirty="0">
              <a:ln w="12700">
                <a:solidFill>
                  <a:srgbClr val="CDA462"/>
                </a:solidFill>
              </a:ln>
              <a:solidFill>
                <a:srgbClr val="CDA462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39" name="Oval 48">
            <a:extLst>
              <a:ext uri="{FF2B5EF4-FFF2-40B4-BE49-F238E27FC236}">
                <a16:creationId xmlns:a16="http://schemas.microsoft.com/office/drawing/2014/main" id="{68F9D8D4-7D95-4244-A75E-1DC0E9522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3663" y="3546989"/>
            <a:ext cx="394055" cy="38971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zh-CN" sz="2100" b="1" dirty="0">
                <a:ln w="12700">
                  <a:solidFill>
                    <a:srgbClr val="CDA462"/>
                  </a:solidFill>
                </a:ln>
                <a:solidFill>
                  <a:srgbClr val="CDA462"/>
                </a:solidFill>
                <a:latin typeface="Agency FB" panose="020B0503020202020204" pitchFamily="34" charset="0"/>
                <a:ea typeface="+mj-ea"/>
              </a:rPr>
              <a:t>D</a:t>
            </a:r>
            <a:endParaRPr lang="zh-CN" altLang="en-US" sz="2100" b="1" dirty="0">
              <a:ln w="12700">
                <a:solidFill>
                  <a:srgbClr val="CDA462"/>
                </a:solidFill>
              </a:ln>
              <a:solidFill>
                <a:srgbClr val="CDA462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40" name="Oval 48">
            <a:extLst>
              <a:ext uri="{FF2B5EF4-FFF2-40B4-BE49-F238E27FC236}">
                <a16:creationId xmlns:a16="http://schemas.microsoft.com/office/drawing/2014/main" id="{B1957ECA-C44F-4B3C-91D0-6401C8D19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111" y="3552881"/>
            <a:ext cx="394055" cy="38971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zh-CN" sz="2100" b="1" dirty="0">
                <a:ln w="12700">
                  <a:solidFill>
                    <a:srgbClr val="CDA462"/>
                  </a:solidFill>
                </a:ln>
                <a:solidFill>
                  <a:srgbClr val="CDA462"/>
                </a:solidFill>
                <a:latin typeface="Agency FB" panose="020B0503020202020204" pitchFamily="34" charset="0"/>
                <a:ea typeface="+mj-ea"/>
              </a:rPr>
              <a:t>E</a:t>
            </a:r>
            <a:endParaRPr lang="zh-CN" altLang="en-US" sz="2100" b="1" dirty="0">
              <a:ln w="12700">
                <a:solidFill>
                  <a:srgbClr val="CDA462"/>
                </a:solidFill>
              </a:ln>
              <a:solidFill>
                <a:srgbClr val="CDA462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41" name="Oval 48">
            <a:extLst>
              <a:ext uri="{FF2B5EF4-FFF2-40B4-BE49-F238E27FC236}">
                <a16:creationId xmlns:a16="http://schemas.microsoft.com/office/drawing/2014/main" id="{B62BE615-321C-4411-B292-A352E086D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0282" y="3529233"/>
            <a:ext cx="394055" cy="38971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zh-CN" sz="2100" b="1" dirty="0">
                <a:ln w="12700">
                  <a:solidFill>
                    <a:srgbClr val="CDA462"/>
                  </a:solidFill>
                </a:ln>
                <a:solidFill>
                  <a:srgbClr val="CDA462"/>
                </a:solidFill>
                <a:latin typeface="Agency FB" panose="020B0503020202020204" pitchFamily="34" charset="0"/>
                <a:ea typeface="+mj-ea"/>
              </a:rPr>
              <a:t>F</a:t>
            </a:r>
            <a:endParaRPr lang="zh-CN" altLang="en-US" sz="2100" b="1" dirty="0">
              <a:ln w="12700">
                <a:solidFill>
                  <a:srgbClr val="CDA462"/>
                </a:solidFill>
              </a:ln>
              <a:solidFill>
                <a:srgbClr val="CDA462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F7F474-6539-43EE-BBFF-914DFBB361B1}"/>
              </a:ext>
            </a:extLst>
          </p:cNvPr>
          <p:cNvSpPr txBox="1"/>
          <p:nvPr/>
        </p:nvSpPr>
        <p:spPr>
          <a:xfrm>
            <a:off x="1188608" y="2569522"/>
            <a:ext cx="2185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痛点探究与确定</a:t>
            </a:r>
            <a:endParaRPr lang="en-GB" altLang="zh-CN" sz="22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FF5332-8001-4EB6-9626-F4739D992CC0}"/>
              </a:ext>
            </a:extLst>
          </p:cNvPr>
          <p:cNvSpPr txBox="1"/>
          <p:nvPr/>
        </p:nvSpPr>
        <p:spPr>
          <a:xfrm>
            <a:off x="7511988" y="2575556"/>
            <a:ext cx="2185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项目正式启动</a:t>
            </a:r>
            <a:endParaRPr lang="en-US" altLang="zh-CN" sz="22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6845A8-F1CE-4392-ADDD-70985607D3DB}"/>
              </a:ext>
            </a:extLst>
          </p:cNvPr>
          <p:cNvSpPr txBox="1"/>
          <p:nvPr/>
        </p:nvSpPr>
        <p:spPr>
          <a:xfrm>
            <a:off x="4350298" y="2564383"/>
            <a:ext cx="2185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预期与时长敲定</a:t>
            </a:r>
            <a:endParaRPr lang="en-GB" altLang="zh-CN" sz="22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FC7CE2-B7C0-4EEC-B525-082A0C0479DF}"/>
              </a:ext>
            </a:extLst>
          </p:cNvPr>
          <p:cNvSpPr txBox="1"/>
          <p:nvPr/>
        </p:nvSpPr>
        <p:spPr>
          <a:xfrm>
            <a:off x="8939219" y="4533388"/>
            <a:ext cx="24761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反馈、更新、维护</a:t>
            </a:r>
            <a:endParaRPr lang="en-US" sz="22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08E94B-FCE4-4F54-BE6D-D8903F43B75F}"/>
              </a:ext>
            </a:extLst>
          </p:cNvPr>
          <p:cNvSpPr txBox="1"/>
          <p:nvPr/>
        </p:nvSpPr>
        <p:spPr>
          <a:xfrm>
            <a:off x="5711667" y="4527857"/>
            <a:ext cx="2708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err="1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PoC</a:t>
            </a:r>
            <a:r>
              <a:rPr lang="zh-CN" altLang="en-US" i="1" baseline="300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注</a:t>
            </a:r>
            <a:r>
              <a:rPr lang="en-GB" altLang="zh-CN" i="1" baseline="300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1 </a:t>
            </a:r>
            <a:r>
              <a:rPr lang="zh-CN" altLang="en-US" sz="22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启动与反馈</a:t>
            </a:r>
            <a:endParaRPr lang="en-GB" altLang="zh-CN" sz="22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88EC46-2B38-45BE-8CC8-889B98F1C325}"/>
              </a:ext>
            </a:extLst>
          </p:cNvPr>
          <p:cNvSpPr txBox="1"/>
          <p:nvPr/>
        </p:nvSpPr>
        <p:spPr>
          <a:xfrm>
            <a:off x="2643574" y="4515315"/>
            <a:ext cx="2185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数据可行性探究</a:t>
            </a:r>
            <a:endParaRPr lang="en-US" altLang="zh-CN" sz="22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DA0A3D2-8429-488B-96C5-3A8CE68CAD40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2114977" y="3006443"/>
            <a:ext cx="1" cy="51982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1701096-89D3-4444-9D8A-51CFF1827A21}"/>
              </a:ext>
            </a:extLst>
          </p:cNvPr>
          <p:cNvCxnSpPr/>
          <p:nvPr/>
        </p:nvCxnSpPr>
        <p:spPr>
          <a:xfrm flipH="1" flipV="1">
            <a:off x="5303670" y="3024288"/>
            <a:ext cx="1" cy="51982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5057476-BCF9-44EF-984E-7F18690D62E3}"/>
              </a:ext>
            </a:extLst>
          </p:cNvPr>
          <p:cNvCxnSpPr/>
          <p:nvPr/>
        </p:nvCxnSpPr>
        <p:spPr>
          <a:xfrm flipH="1" flipV="1">
            <a:off x="8524522" y="3034959"/>
            <a:ext cx="1" cy="51982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2B4C904-75A7-41F4-9DDC-3909E4B05677}"/>
              </a:ext>
            </a:extLst>
          </p:cNvPr>
          <p:cNvCxnSpPr>
            <a:cxnSpLocks/>
          </p:cNvCxnSpPr>
          <p:nvPr/>
        </p:nvCxnSpPr>
        <p:spPr>
          <a:xfrm>
            <a:off x="3736203" y="3936702"/>
            <a:ext cx="1" cy="5906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A386514-539E-4888-AAE5-FBBD8910CDF7}"/>
              </a:ext>
            </a:extLst>
          </p:cNvPr>
          <p:cNvCxnSpPr>
            <a:cxnSpLocks/>
          </p:cNvCxnSpPr>
          <p:nvPr/>
        </p:nvCxnSpPr>
        <p:spPr>
          <a:xfrm>
            <a:off x="6911138" y="3942754"/>
            <a:ext cx="1" cy="5906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4C48201-1B7B-4C76-A386-C6FD54F2D01E}"/>
              </a:ext>
            </a:extLst>
          </p:cNvPr>
          <p:cNvCxnSpPr>
            <a:cxnSpLocks/>
          </p:cNvCxnSpPr>
          <p:nvPr/>
        </p:nvCxnSpPr>
        <p:spPr>
          <a:xfrm>
            <a:off x="10177308" y="3918946"/>
            <a:ext cx="1" cy="5906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D5A6601-40B3-4BF7-AB80-8083EC679914}"/>
              </a:ext>
            </a:extLst>
          </p:cNvPr>
          <p:cNvSpPr txBox="1"/>
          <p:nvPr/>
        </p:nvSpPr>
        <p:spPr>
          <a:xfrm>
            <a:off x="1188608" y="5583640"/>
            <a:ext cx="6854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1" dirty="0">
                <a:solidFill>
                  <a:srgbClr val="CDA46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注</a:t>
            </a:r>
            <a:r>
              <a:rPr lang="en-GB" altLang="zh-CN" sz="1600" i="1" dirty="0">
                <a:solidFill>
                  <a:srgbClr val="CDA46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lang="zh-CN" altLang="en-US" sz="1600" dirty="0">
                <a:solidFill>
                  <a:srgbClr val="CDA46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：</a:t>
            </a:r>
            <a:r>
              <a:rPr lang="en-US" altLang="zh-CN" sz="1600" dirty="0" err="1">
                <a:solidFill>
                  <a:srgbClr val="CDA46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PoC</a:t>
            </a:r>
            <a:r>
              <a:rPr lang="zh-CN" altLang="en-US" sz="1600" dirty="0">
                <a:solidFill>
                  <a:srgbClr val="CDA46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指验证性测试，通过真实数据在小范围测试，以证明项目可行性</a:t>
            </a:r>
            <a:endParaRPr lang="en-GB" sz="1600" dirty="0">
              <a:solidFill>
                <a:srgbClr val="CDA462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7584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2" y="321354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  <a:t>Structural Design</a:t>
            </a:r>
            <a:b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结构设计</a:t>
            </a:r>
            <a:endParaRPr lang="en-GB" sz="3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5A2A82-319B-49AF-89DB-A6A66C3D85F5}"/>
              </a:ext>
            </a:extLst>
          </p:cNvPr>
          <p:cNvGrpSpPr/>
          <p:nvPr/>
        </p:nvGrpSpPr>
        <p:grpSpPr>
          <a:xfrm>
            <a:off x="3505564" y="1400592"/>
            <a:ext cx="7063444" cy="5207174"/>
            <a:chOff x="2165020" y="1379288"/>
            <a:chExt cx="7063444" cy="5207174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0AD65BC-7F8B-4A97-85EA-5E4F772BD9E0}"/>
                </a:ext>
              </a:extLst>
            </p:cNvPr>
            <p:cNvGrpSpPr/>
            <p:nvPr/>
          </p:nvGrpSpPr>
          <p:grpSpPr>
            <a:xfrm>
              <a:off x="2165020" y="1379288"/>
              <a:ext cx="7063444" cy="5207174"/>
              <a:chOff x="3149114" y="365163"/>
              <a:chExt cx="9356199" cy="6085511"/>
            </a:xfrm>
          </p:grpSpPr>
          <p:sp>
            <p:nvSpPr>
              <p:cNvPr id="84" name="Freeform 69">
                <a:extLst>
                  <a:ext uri="{FF2B5EF4-FFF2-40B4-BE49-F238E27FC236}">
                    <a16:creationId xmlns:a16="http://schemas.microsoft.com/office/drawing/2014/main" id="{957CF435-BED8-4C41-9DD8-3AEE173FBE9B}"/>
                  </a:ext>
                </a:extLst>
              </p:cNvPr>
              <p:cNvSpPr/>
              <p:nvPr/>
            </p:nvSpPr>
            <p:spPr>
              <a:xfrm>
                <a:off x="4940619" y="4667641"/>
                <a:ext cx="6439204" cy="1783033"/>
              </a:xfrm>
              <a:custGeom>
                <a:avLst/>
                <a:gdLst>
                  <a:gd name="connsiteX0" fmla="*/ 0 w 4657730"/>
                  <a:gd name="connsiteY0" fmla="*/ 0 h 1289738"/>
                  <a:gd name="connsiteX1" fmla="*/ 4657730 w 4657730"/>
                  <a:gd name="connsiteY1" fmla="*/ 0 h 1289738"/>
                  <a:gd name="connsiteX2" fmla="*/ 4476522 w 4657730"/>
                  <a:gd name="connsiteY2" fmla="*/ 173052 h 1289738"/>
                  <a:gd name="connsiteX3" fmla="*/ 398151 w 4657730"/>
                  <a:gd name="connsiteY3" fmla="*/ 1289738 h 1289738"/>
                  <a:gd name="connsiteX4" fmla="*/ 0 w 4657730"/>
                  <a:gd name="connsiteY4" fmla="*/ 1280489 h 1289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7730" h="1289738">
                    <a:moveTo>
                      <a:pt x="0" y="0"/>
                    </a:moveTo>
                    <a:lnTo>
                      <a:pt x="4657730" y="0"/>
                    </a:lnTo>
                    <a:lnTo>
                      <a:pt x="4476522" y="173052"/>
                    </a:lnTo>
                    <a:cubicBezTo>
                      <a:pt x="3691097" y="838201"/>
                      <a:pt x="2159247" y="1289738"/>
                      <a:pt x="398151" y="1289738"/>
                    </a:cubicBezTo>
                    <a:lnTo>
                      <a:pt x="0" y="128048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softEdge rad="635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 60">
                <a:extLst>
                  <a:ext uri="{FF2B5EF4-FFF2-40B4-BE49-F238E27FC236}">
                    <a16:creationId xmlns:a16="http://schemas.microsoft.com/office/drawing/2014/main" id="{DB01DF90-76BA-47BC-95D9-26915B9ABD76}"/>
                  </a:ext>
                </a:extLst>
              </p:cNvPr>
              <p:cNvSpPr/>
              <p:nvPr/>
            </p:nvSpPr>
            <p:spPr>
              <a:xfrm rot="5400000">
                <a:off x="9738856" y="2127229"/>
                <a:ext cx="888151" cy="4644762"/>
              </a:xfrm>
              <a:custGeom>
                <a:avLst/>
                <a:gdLst>
                  <a:gd name="connsiteX0" fmla="*/ 0 w 888151"/>
                  <a:gd name="connsiteY0" fmla="*/ 219601 h 3212007"/>
                  <a:gd name="connsiteX1" fmla="*/ 1 w 888151"/>
                  <a:gd name="connsiteY1" fmla="*/ 219600 h 3212007"/>
                  <a:gd name="connsiteX2" fmla="*/ 1 w 888151"/>
                  <a:gd name="connsiteY2" fmla="*/ 219599 h 3212007"/>
                  <a:gd name="connsiteX3" fmla="*/ 4 w 888151"/>
                  <a:gd name="connsiteY3" fmla="*/ 219599 h 3212007"/>
                  <a:gd name="connsiteX4" fmla="*/ 444076 w 888151"/>
                  <a:gd name="connsiteY4" fmla="*/ 0 h 3212007"/>
                  <a:gd name="connsiteX5" fmla="*/ 888147 w 888151"/>
                  <a:gd name="connsiteY5" fmla="*/ 219599 h 3212007"/>
                  <a:gd name="connsiteX6" fmla="*/ 888151 w 888151"/>
                  <a:gd name="connsiteY6" fmla="*/ 219599 h 3212007"/>
                  <a:gd name="connsiteX7" fmla="*/ 888151 w 888151"/>
                  <a:gd name="connsiteY7" fmla="*/ 219601 h 3212007"/>
                  <a:gd name="connsiteX8" fmla="*/ 888151 w 888151"/>
                  <a:gd name="connsiteY8" fmla="*/ 3212007 h 3212007"/>
                  <a:gd name="connsiteX9" fmla="*/ 1 w 888151"/>
                  <a:gd name="connsiteY9" fmla="*/ 3212007 h 3212007"/>
                  <a:gd name="connsiteX10" fmla="*/ 1 w 888151"/>
                  <a:gd name="connsiteY10" fmla="*/ 219601 h 32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88151" h="3212007">
                    <a:moveTo>
                      <a:pt x="0" y="219601"/>
                    </a:moveTo>
                    <a:lnTo>
                      <a:pt x="1" y="219600"/>
                    </a:lnTo>
                    <a:lnTo>
                      <a:pt x="1" y="219599"/>
                    </a:lnTo>
                    <a:lnTo>
                      <a:pt x="4" y="219599"/>
                    </a:lnTo>
                    <a:lnTo>
                      <a:pt x="444076" y="0"/>
                    </a:lnTo>
                    <a:lnTo>
                      <a:pt x="888147" y="219599"/>
                    </a:lnTo>
                    <a:lnTo>
                      <a:pt x="888151" y="219599"/>
                    </a:lnTo>
                    <a:lnTo>
                      <a:pt x="888151" y="219601"/>
                    </a:lnTo>
                    <a:lnTo>
                      <a:pt x="888151" y="3212007"/>
                    </a:lnTo>
                    <a:lnTo>
                      <a:pt x="1" y="3212007"/>
                    </a:lnTo>
                    <a:lnTo>
                      <a:pt x="1" y="219601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473C81"/>
                  </a:gs>
                  <a:gs pos="45000">
                    <a:srgbClr val="5F55AC"/>
                  </a:gs>
                  <a:gs pos="75000">
                    <a:srgbClr val="7465D0"/>
                  </a:gs>
                  <a:gs pos="100000">
                    <a:srgbClr val="7A6CEC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1905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61">
                <a:extLst>
                  <a:ext uri="{FF2B5EF4-FFF2-40B4-BE49-F238E27FC236}">
                    <a16:creationId xmlns:a16="http://schemas.microsoft.com/office/drawing/2014/main" id="{DCAD9271-30A4-4058-BE57-117B1DD89944}"/>
                  </a:ext>
                </a:extLst>
              </p:cNvPr>
              <p:cNvSpPr/>
              <p:nvPr/>
            </p:nvSpPr>
            <p:spPr>
              <a:xfrm rot="5400000">
                <a:off x="9224195" y="1375620"/>
                <a:ext cx="888151" cy="4644762"/>
              </a:xfrm>
              <a:custGeom>
                <a:avLst/>
                <a:gdLst>
                  <a:gd name="connsiteX0" fmla="*/ 0 w 888151"/>
                  <a:gd name="connsiteY0" fmla="*/ 219601 h 3212007"/>
                  <a:gd name="connsiteX1" fmla="*/ 1 w 888151"/>
                  <a:gd name="connsiteY1" fmla="*/ 219600 h 3212007"/>
                  <a:gd name="connsiteX2" fmla="*/ 1 w 888151"/>
                  <a:gd name="connsiteY2" fmla="*/ 219599 h 3212007"/>
                  <a:gd name="connsiteX3" fmla="*/ 4 w 888151"/>
                  <a:gd name="connsiteY3" fmla="*/ 219599 h 3212007"/>
                  <a:gd name="connsiteX4" fmla="*/ 444076 w 888151"/>
                  <a:gd name="connsiteY4" fmla="*/ 0 h 3212007"/>
                  <a:gd name="connsiteX5" fmla="*/ 888147 w 888151"/>
                  <a:gd name="connsiteY5" fmla="*/ 219599 h 3212007"/>
                  <a:gd name="connsiteX6" fmla="*/ 888151 w 888151"/>
                  <a:gd name="connsiteY6" fmla="*/ 219599 h 3212007"/>
                  <a:gd name="connsiteX7" fmla="*/ 888151 w 888151"/>
                  <a:gd name="connsiteY7" fmla="*/ 219601 h 3212007"/>
                  <a:gd name="connsiteX8" fmla="*/ 888151 w 888151"/>
                  <a:gd name="connsiteY8" fmla="*/ 3212007 h 3212007"/>
                  <a:gd name="connsiteX9" fmla="*/ 1 w 888151"/>
                  <a:gd name="connsiteY9" fmla="*/ 3212007 h 3212007"/>
                  <a:gd name="connsiteX10" fmla="*/ 1 w 888151"/>
                  <a:gd name="connsiteY10" fmla="*/ 219601 h 32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88151" h="3212007">
                    <a:moveTo>
                      <a:pt x="0" y="219601"/>
                    </a:moveTo>
                    <a:lnTo>
                      <a:pt x="1" y="219600"/>
                    </a:lnTo>
                    <a:lnTo>
                      <a:pt x="1" y="219599"/>
                    </a:lnTo>
                    <a:lnTo>
                      <a:pt x="4" y="219599"/>
                    </a:lnTo>
                    <a:lnTo>
                      <a:pt x="444076" y="0"/>
                    </a:lnTo>
                    <a:lnTo>
                      <a:pt x="888147" y="219599"/>
                    </a:lnTo>
                    <a:lnTo>
                      <a:pt x="888151" y="219599"/>
                    </a:lnTo>
                    <a:lnTo>
                      <a:pt x="888151" y="219601"/>
                    </a:lnTo>
                    <a:lnTo>
                      <a:pt x="888151" y="3212007"/>
                    </a:lnTo>
                    <a:lnTo>
                      <a:pt x="1" y="3212007"/>
                    </a:lnTo>
                    <a:lnTo>
                      <a:pt x="1" y="219601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2178A7"/>
                  </a:gs>
                  <a:gs pos="45000">
                    <a:srgbClr val="008FD5"/>
                  </a:gs>
                  <a:gs pos="75000">
                    <a:srgbClr val="08CCF5"/>
                  </a:gs>
                  <a:gs pos="100000">
                    <a:srgbClr val="00D6FE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190500" dist="101600" dir="5400000" sx="102000" sy="102000" algn="t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 62">
                <a:extLst>
                  <a:ext uri="{FF2B5EF4-FFF2-40B4-BE49-F238E27FC236}">
                    <a16:creationId xmlns:a16="http://schemas.microsoft.com/office/drawing/2014/main" id="{4E4605A5-106E-4148-BE4E-2A309F1B76A0}"/>
                  </a:ext>
                </a:extLst>
              </p:cNvPr>
              <p:cNvSpPr/>
              <p:nvPr/>
            </p:nvSpPr>
            <p:spPr>
              <a:xfrm rot="5400000">
                <a:off x="8634196" y="633452"/>
                <a:ext cx="888151" cy="4644762"/>
              </a:xfrm>
              <a:custGeom>
                <a:avLst/>
                <a:gdLst>
                  <a:gd name="connsiteX0" fmla="*/ 0 w 888151"/>
                  <a:gd name="connsiteY0" fmla="*/ 219601 h 3212007"/>
                  <a:gd name="connsiteX1" fmla="*/ 1 w 888151"/>
                  <a:gd name="connsiteY1" fmla="*/ 219600 h 3212007"/>
                  <a:gd name="connsiteX2" fmla="*/ 1 w 888151"/>
                  <a:gd name="connsiteY2" fmla="*/ 219599 h 3212007"/>
                  <a:gd name="connsiteX3" fmla="*/ 4 w 888151"/>
                  <a:gd name="connsiteY3" fmla="*/ 219599 h 3212007"/>
                  <a:gd name="connsiteX4" fmla="*/ 444076 w 888151"/>
                  <a:gd name="connsiteY4" fmla="*/ 0 h 3212007"/>
                  <a:gd name="connsiteX5" fmla="*/ 888147 w 888151"/>
                  <a:gd name="connsiteY5" fmla="*/ 219599 h 3212007"/>
                  <a:gd name="connsiteX6" fmla="*/ 888151 w 888151"/>
                  <a:gd name="connsiteY6" fmla="*/ 219599 h 3212007"/>
                  <a:gd name="connsiteX7" fmla="*/ 888151 w 888151"/>
                  <a:gd name="connsiteY7" fmla="*/ 219601 h 3212007"/>
                  <a:gd name="connsiteX8" fmla="*/ 888151 w 888151"/>
                  <a:gd name="connsiteY8" fmla="*/ 3212007 h 3212007"/>
                  <a:gd name="connsiteX9" fmla="*/ 1 w 888151"/>
                  <a:gd name="connsiteY9" fmla="*/ 3212007 h 3212007"/>
                  <a:gd name="connsiteX10" fmla="*/ 1 w 888151"/>
                  <a:gd name="connsiteY10" fmla="*/ 219601 h 32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88151" h="3212007">
                    <a:moveTo>
                      <a:pt x="0" y="219601"/>
                    </a:moveTo>
                    <a:lnTo>
                      <a:pt x="1" y="219600"/>
                    </a:lnTo>
                    <a:lnTo>
                      <a:pt x="1" y="219599"/>
                    </a:lnTo>
                    <a:lnTo>
                      <a:pt x="4" y="219599"/>
                    </a:lnTo>
                    <a:lnTo>
                      <a:pt x="444076" y="0"/>
                    </a:lnTo>
                    <a:lnTo>
                      <a:pt x="888147" y="219599"/>
                    </a:lnTo>
                    <a:lnTo>
                      <a:pt x="888151" y="219599"/>
                    </a:lnTo>
                    <a:lnTo>
                      <a:pt x="888151" y="219601"/>
                    </a:lnTo>
                    <a:lnTo>
                      <a:pt x="888151" y="3212007"/>
                    </a:lnTo>
                    <a:lnTo>
                      <a:pt x="1" y="3212007"/>
                    </a:lnTo>
                    <a:lnTo>
                      <a:pt x="1" y="219601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578C27"/>
                  </a:gs>
                  <a:gs pos="45000">
                    <a:srgbClr val="51A620"/>
                  </a:gs>
                  <a:gs pos="74000">
                    <a:srgbClr val="9ED075"/>
                  </a:gs>
                  <a:gs pos="100000">
                    <a:srgbClr val="ADE884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190500" dist="101600" dir="5400000" sx="102000" sy="102000" algn="t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63">
                <a:extLst>
                  <a:ext uri="{FF2B5EF4-FFF2-40B4-BE49-F238E27FC236}">
                    <a16:creationId xmlns:a16="http://schemas.microsoft.com/office/drawing/2014/main" id="{5624DD49-CCE1-4B65-BC53-ED5FCDD7364E}"/>
                  </a:ext>
                </a:extLst>
              </p:cNvPr>
              <p:cNvSpPr/>
              <p:nvPr/>
            </p:nvSpPr>
            <p:spPr>
              <a:xfrm rot="5400000">
                <a:off x="8161596" y="-118014"/>
                <a:ext cx="888151" cy="4644762"/>
              </a:xfrm>
              <a:custGeom>
                <a:avLst/>
                <a:gdLst>
                  <a:gd name="connsiteX0" fmla="*/ 0 w 888151"/>
                  <a:gd name="connsiteY0" fmla="*/ 219601 h 3212007"/>
                  <a:gd name="connsiteX1" fmla="*/ 1 w 888151"/>
                  <a:gd name="connsiteY1" fmla="*/ 219600 h 3212007"/>
                  <a:gd name="connsiteX2" fmla="*/ 1 w 888151"/>
                  <a:gd name="connsiteY2" fmla="*/ 219599 h 3212007"/>
                  <a:gd name="connsiteX3" fmla="*/ 4 w 888151"/>
                  <a:gd name="connsiteY3" fmla="*/ 219599 h 3212007"/>
                  <a:gd name="connsiteX4" fmla="*/ 444076 w 888151"/>
                  <a:gd name="connsiteY4" fmla="*/ 0 h 3212007"/>
                  <a:gd name="connsiteX5" fmla="*/ 888147 w 888151"/>
                  <a:gd name="connsiteY5" fmla="*/ 219599 h 3212007"/>
                  <a:gd name="connsiteX6" fmla="*/ 888151 w 888151"/>
                  <a:gd name="connsiteY6" fmla="*/ 219599 h 3212007"/>
                  <a:gd name="connsiteX7" fmla="*/ 888151 w 888151"/>
                  <a:gd name="connsiteY7" fmla="*/ 219601 h 3212007"/>
                  <a:gd name="connsiteX8" fmla="*/ 888151 w 888151"/>
                  <a:gd name="connsiteY8" fmla="*/ 3212007 h 3212007"/>
                  <a:gd name="connsiteX9" fmla="*/ 1 w 888151"/>
                  <a:gd name="connsiteY9" fmla="*/ 3212007 h 3212007"/>
                  <a:gd name="connsiteX10" fmla="*/ 1 w 888151"/>
                  <a:gd name="connsiteY10" fmla="*/ 219601 h 321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88151" h="3212007">
                    <a:moveTo>
                      <a:pt x="0" y="219601"/>
                    </a:moveTo>
                    <a:lnTo>
                      <a:pt x="1" y="219600"/>
                    </a:lnTo>
                    <a:lnTo>
                      <a:pt x="1" y="219599"/>
                    </a:lnTo>
                    <a:lnTo>
                      <a:pt x="4" y="219599"/>
                    </a:lnTo>
                    <a:lnTo>
                      <a:pt x="444076" y="0"/>
                    </a:lnTo>
                    <a:lnTo>
                      <a:pt x="888147" y="219599"/>
                    </a:lnTo>
                    <a:lnTo>
                      <a:pt x="888151" y="219599"/>
                    </a:lnTo>
                    <a:lnTo>
                      <a:pt x="888151" y="219601"/>
                    </a:lnTo>
                    <a:lnTo>
                      <a:pt x="888151" y="3212007"/>
                    </a:lnTo>
                    <a:lnTo>
                      <a:pt x="1" y="3212007"/>
                    </a:lnTo>
                    <a:lnTo>
                      <a:pt x="1" y="219601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D57E0F"/>
                  </a:gs>
                  <a:gs pos="45000">
                    <a:srgbClr val="DB8D37"/>
                  </a:gs>
                  <a:gs pos="75000">
                    <a:srgbClr val="FFB360"/>
                  </a:gs>
                  <a:gs pos="100000">
                    <a:srgbClr val="FFC16C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190500" dist="101600" dir="5400000" sx="102000" sy="102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 68">
                <a:extLst>
                  <a:ext uri="{FF2B5EF4-FFF2-40B4-BE49-F238E27FC236}">
                    <a16:creationId xmlns:a16="http://schemas.microsoft.com/office/drawing/2014/main" id="{9BEDBB93-D43D-44BA-828E-A9D83FC6CAB7}"/>
                  </a:ext>
                </a:extLst>
              </p:cNvPr>
              <p:cNvSpPr/>
              <p:nvPr/>
            </p:nvSpPr>
            <p:spPr>
              <a:xfrm rot="5400000">
                <a:off x="7798614" y="-741476"/>
                <a:ext cx="888151" cy="4406306"/>
              </a:xfrm>
              <a:custGeom>
                <a:avLst/>
                <a:gdLst>
                  <a:gd name="connsiteX0" fmla="*/ 0 w 888151"/>
                  <a:gd name="connsiteY0" fmla="*/ 219601 h 2898215"/>
                  <a:gd name="connsiteX1" fmla="*/ 1 w 888151"/>
                  <a:gd name="connsiteY1" fmla="*/ 219600 h 2898215"/>
                  <a:gd name="connsiteX2" fmla="*/ 1 w 888151"/>
                  <a:gd name="connsiteY2" fmla="*/ 219599 h 2898215"/>
                  <a:gd name="connsiteX3" fmla="*/ 4 w 888151"/>
                  <a:gd name="connsiteY3" fmla="*/ 219599 h 2898215"/>
                  <a:gd name="connsiteX4" fmla="*/ 444076 w 888151"/>
                  <a:gd name="connsiteY4" fmla="*/ 0 h 2898215"/>
                  <a:gd name="connsiteX5" fmla="*/ 888147 w 888151"/>
                  <a:gd name="connsiteY5" fmla="*/ 219599 h 2898215"/>
                  <a:gd name="connsiteX6" fmla="*/ 888151 w 888151"/>
                  <a:gd name="connsiteY6" fmla="*/ 219599 h 2898215"/>
                  <a:gd name="connsiteX7" fmla="*/ 888151 w 888151"/>
                  <a:gd name="connsiteY7" fmla="*/ 219601 h 2898215"/>
                  <a:gd name="connsiteX8" fmla="*/ 888151 w 888151"/>
                  <a:gd name="connsiteY8" fmla="*/ 2898215 h 2898215"/>
                  <a:gd name="connsiteX9" fmla="*/ 1 w 888151"/>
                  <a:gd name="connsiteY9" fmla="*/ 2898215 h 2898215"/>
                  <a:gd name="connsiteX10" fmla="*/ 1 w 888151"/>
                  <a:gd name="connsiteY10" fmla="*/ 219601 h 2898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88151" h="2898215">
                    <a:moveTo>
                      <a:pt x="0" y="219601"/>
                    </a:moveTo>
                    <a:lnTo>
                      <a:pt x="1" y="219600"/>
                    </a:lnTo>
                    <a:lnTo>
                      <a:pt x="1" y="219599"/>
                    </a:lnTo>
                    <a:lnTo>
                      <a:pt x="4" y="219599"/>
                    </a:lnTo>
                    <a:lnTo>
                      <a:pt x="444076" y="0"/>
                    </a:lnTo>
                    <a:lnTo>
                      <a:pt x="888147" y="219599"/>
                    </a:lnTo>
                    <a:lnTo>
                      <a:pt x="888151" y="219599"/>
                    </a:lnTo>
                    <a:lnTo>
                      <a:pt x="888151" y="219601"/>
                    </a:lnTo>
                    <a:lnTo>
                      <a:pt x="888151" y="2898215"/>
                    </a:lnTo>
                    <a:lnTo>
                      <a:pt x="1" y="2898215"/>
                    </a:lnTo>
                    <a:lnTo>
                      <a:pt x="1" y="219601"/>
                    </a:lnTo>
                    <a:close/>
                  </a:path>
                </a:pathLst>
              </a:custGeom>
              <a:gradFill flip="none" rotWithShape="1">
                <a:gsLst>
                  <a:gs pos="20000">
                    <a:srgbClr val="EE618F"/>
                  </a:gs>
                  <a:gs pos="45000">
                    <a:srgbClr val="FD6695"/>
                  </a:gs>
                  <a:gs pos="75000">
                    <a:srgbClr val="FF94A4"/>
                  </a:gs>
                  <a:gs pos="100000">
                    <a:srgbClr val="FFA7BA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190500" dist="101600" dir="5400000" sx="102000" sy="102000" algn="t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DB3C1D2-DC33-4448-ACBC-705BE89E2DB4}"/>
                  </a:ext>
                </a:extLst>
              </p:cNvPr>
              <p:cNvGrpSpPr/>
              <p:nvPr/>
            </p:nvGrpSpPr>
            <p:grpSpPr>
              <a:xfrm>
                <a:off x="3149114" y="365163"/>
                <a:ext cx="5831951" cy="5859466"/>
                <a:chOff x="3149114" y="365163"/>
                <a:chExt cx="5831951" cy="5859466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D130565B-478B-4C5C-8D1C-199AC4C52B95}"/>
                    </a:ext>
                  </a:extLst>
                </p:cNvPr>
                <p:cNvGrpSpPr/>
                <p:nvPr/>
              </p:nvGrpSpPr>
              <p:grpSpPr>
                <a:xfrm>
                  <a:off x="3149114" y="365163"/>
                  <a:ext cx="5831951" cy="5859466"/>
                  <a:chOff x="3149114" y="365163"/>
                  <a:chExt cx="5831951" cy="5859466"/>
                </a:xfrm>
              </p:grpSpPr>
              <p:sp>
                <p:nvSpPr>
                  <p:cNvPr id="121" name="Freeform 42">
                    <a:extLst>
                      <a:ext uri="{FF2B5EF4-FFF2-40B4-BE49-F238E27FC236}">
                        <a16:creationId xmlns:a16="http://schemas.microsoft.com/office/drawing/2014/main" id="{D6C317A9-F623-4692-9785-D4EB827C405C}"/>
                      </a:ext>
                    </a:extLst>
                  </p:cNvPr>
                  <p:cNvSpPr/>
                  <p:nvPr/>
                </p:nvSpPr>
                <p:spPr>
                  <a:xfrm>
                    <a:off x="3576398" y="4022464"/>
                    <a:ext cx="4961945" cy="1306334"/>
                  </a:xfrm>
                  <a:custGeom>
                    <a:avLst/>
                    <a:gdLst>
                      <a:gd name="connsiteX0" fmla="*/ 390425 w 4949271"/>
                      <a:gd name="connsiteY0" fmla="*/ 0 h 1306334"/>
                      <a:gd name="connsiteX1" fmla="*/ 1577134 w 4949271"/>
                      <a:gd name="connsiteY1" fmla="*/ 0 h 1306334"/>
                      <a:gd name="connsiteX2" fmla="*/ 1577134 w 4949271"/>
                      <a:gd name="connsiteY2" fmla="*/ 341150 h 1306334"/>
                      <a:gd name="connsiteX3" fmla="*/ 3381621 w 4949271"/>
                      <a:gd name="connsiteY3" fmla="*/ 341150 h 1306334"/>
                      <a:gd name="connsiteX4" fmla="*/ 3381621 w 4949271"/>
                      <a:gd name="connsiteY4" fmla="*/ 0 h 1306334"/>
                      <a:gd name="connsiteX5" fmla="*/ 4558847 w 4949271"/>
                      <a:gd name="connsiteY5" fmla="*/ 0 h 1306334"/>
                      <a:gd name="connsiteX6" fmla="*/ 4949271 w 4949271"/>
                      <a:gd name="connsiteY6" fmla="*/ 178016 h 1306334"/>
                      <a:gd name="connsiteX7" fmla="*/ 2474636 w 4949271"/>
                      <a:gd name="connsiteY7" fmla="*/ 1306334 h 1306334"/>
                      <a:gd name="connsiteX8" fmla="*/ 0 w 4949271"/>
                      <a:gd name="connsiteY8" fmla="*/ 178016 h 1306334"/>
                      <a:gd name="connsiteX0" fmla="*/ 399615 w 4958461"/>
                      <a:gd name="connsiteY0" fmla="*/ 0 h 1306334"/>
                      <a:gd name="connsiteX1" fmla="*/ 1586324 w 4958461"/>
                      <a:gd name="connsiteY1" fmla="*/ 0 h 1306334"/>
                      <a:gd name="connsiteX2" fmla="*/ 1586324 w 4958461"/>
                      <a:gd name="connsiteY2" fmla="*/ 341150 h 1306334"/>
                      <a:gd name="connsiteX3" fmla="*/ 3390811 w 4958461"/>
                      <a:gd name="connsiteY3" fmla="*/ 341150 h 1306334"/>
                      <a:gd name="connsiteX4" fmla="*/ 3390811 w 4958461"/>
                      <a:gd name="connsiteY4" fmla="*/ 0 h 1306334"/>
                      <a:gd name="connsiteX5" fmla="*/ 4568037 w 4958461"/>
                      <a:gd name="connsiteY5" fmla="*/ 0 h 1306334"/>
                      <a:gd name="connsiteX6" fmla="*/ 4958461 w 4958461"/>
                      <a:gd name="connsiteY6" fmla="*/ 178016 h 1306334"/>
                      <a:gd name="connsiteX7" fmla="*/ 2483826 w 4958461"/>
                      <a:gd name="connsiteY7" fmla="*/ 1306334 h 1306334"/>
                      <a:gd name="connsiteX8" fmla="*/ 0 w 4958461"/>
                      <a:gd name="connsiteY8" fmla="*/ 173421 h 1306334"/>
                      <a:gd name="connsiteX9" fmla="*/ 399615 w 4958461"/>
                      <a:gd name="connsiteY9" fmla="*/ 0 h 1306334"/>
                      <a:gd name="connsiteX0" fmla="*/ 399615 w 4963056"/>
                      <a:gd name="connsiteY0" fmla="*/ 0 h 1306334"/>
                      <a:gd name="connsiteX1" fmla="*/ 1586324 w 4963056"/>
                      <a:gd name="connsiteY1" fmla="*/ 0 h 1306334"/>
                      <a:gd name="connsiteX2" fmla="*/ 1586324 w 4963056"/>
                      <a:gd name="connsiteY2" fmla="*/ 341150 h 1306334"/>
                      <a:gd name="connsiteX3" fmla="*/ 3390811 w 4963056"/>
                      <a:gd name="connsiteY3" fmla="*/ 341150 h 1306334"/>
                      <a:gd name="connsiteX4" fmla="*/ 3390811 w 4963056"/>
                      <a:gd name="connsiteY4" fmla="*/ 0 h 1306334"/>
                      <a:gd name="connsiteX5" fmla="*/ 4568037 w 4963056"/>
                      <a:gd name="connsiteY5" fmla="*/ 0 h 1306334"/>
                      <a:gd name="connsiteX6" fmla="*/ 4963056 w 4963056"/>
                      <a:gd name="connsiteY6" fmla="*/ 173421 h 1306334"/>
                      <a:gd name="connsiteX7" fmla="*/ 2483826 w 4963056"/>
                      <a:gd name="connsiteY7" fmla="*/ 1306334 h 1306334"/>
                      <a:gd name="connsiteX8" fmla="*/ 0 w 4963056"/>
                      <a:gd name="connsiteY8" fmla="*/ 173421 h 1306334"/>
                      <a:gd name="connsiteX9" fmla="*/ 399615 w 4963056"/>
                      <a:gd name="connsiteY9" fmla="*/ 0 h 1306334"/>
                      <a:gd name="connsiteX0" fmla="*/ 395020 w 4958461"/>
                      <a:gd name="connsiteY0" fmla="*/ 0 h 1306334"/>
                      <a:gd name="connsiteX1" fmla="*/ 1581729 w 4958461"/>
                      <a:gd name="connsiteY1" fmla="*/ 0 h 1306334"/>
                      <a:gd name="connsiteX2" fmla="*/ 1581729 w 4958461"/>
                      <a:gd name="connsiteY2" fmla="*/ 341150 h 1306334"/>
                      <a:gd name="connsiteX3" fmla="*/ 3386216 w 4958461"/>
                      <a:gd name="connsiteY3" fmla="*/ 341150 h 1306334"/>
                      <a:gd name="connsiteX4" fmla="*/ 3386216 w 4958461"/>
                      <a:gd name="connsiteY4" fmla="*/ 0 h 1306334"/>
                      <a:gd name="connsiteX5" fmla="*/ 4563442 w 4958461"/>
                      <a:gd name="connsiteY5" fmla="*/ 0 h 1306334"/>
                      <a:gd name="connsiteX6" fmla="*/ 4958461 w 4958461"/>
                      <a:gd name="connsiteY6" fmla="*/ 173421 h 1306334"/>
                      <a:gd name="connsiteX7" fmla="*/ 2479231 w 4958461"/>
                      <a:gd name="connsiteY7" fmla="*/ 1306334 h 1306334"/>
                      <a:gd name="connsiteX8" fmla="*/ 0 w 4958461"/>
                      <a:gd name="connsiteY8" fmla="*/ 173421 h 1306334"/>
                      <a:gd name="connsiteX9" fmla="*/ 395020 w 4958461"/>
                      <a:gd name="connsiteY9" fmla="*/ 0 h 1306334"/>
                      <a:gd name="connsiteX0" fmla="*/ 395020 w 4962319"/>
                      <a:gd name="connsiteY0" fmla="*/ 0 h 1306334"/>
                      <a:gd name="connsiteX1" fmla="*/ 1581729 w 4962319"/>
                      <a:gd name="connsiteY1" fmla="*/ 0 h 1306334"/>
                      <a:gd name="connsiteX2" fmla="*/ 1581729 w 4962319"/>
                      <a:gd name="connsiteY2" fmla="*/ 341150 h 1306334"/>
                      <a:gd name="connsiteX3" fmla="*/ 3386216 w 4962319"/>
                      <a:gd name="connsiteY3" fmla="*/ 341150 h 1306334"/>
                      <a:gd name="connsiteX4" fmla="*/ 3386216 w 4962319"/>
                      <a:gd name="connsiteY4" fmla="*/ 0 h 1306334"/>
                      <a:gd name="connsiteX5" fmla="*/ 4563442 w 4962319"/>
                      <a:gd name="connsiteY5" fmla="*/ 0 h 1306334"/>
                      <a:gd name="connsiteX6" fmla="*/ 4962319 w 4962319"/>
                      <a:gd name="connsiteY6" fmla="*/ 165705 h 1306334"/>
                      <a:gd name="connsiteX7" fmla="*/ 2479231 w 4962319"/>
                      <a:gd name="connsiteY7" fmla="*/ 1306334 h 1306334"/>
                      <a:gd name="connsiteX8" fmla="*/ 0 w 4962319"/>
                      <a:gd name="connsiteY8" fmla="*/ 173421 h 1306334"/>
                      <a:gd name="connsiteX9" fmla="*/ 395020 w 4962319"/>
                      <a:gd name="connsiteY9" fmla="*/ 0 h 1306334"/>
                      <a:gd name="connsiteX0" fmla="*/ 398879 w 4966178"/>
                      <a:gd name="connsiteY0" fmla="*/ 0 h 1306334"/>
                      <a:gd name="connsiteX1" fmla="*/ 1585588 w 4966178"/>
                      <a:gd name="connsiteY1" fmla="*/ 0 h 1306334"/>
                      <a:gd name="connsiteX2" fmla="*/ 1585588 w 4966178"/>
                      <a:gd name="connsiteY2" fmla="*/ 341150 h 1306334"/>
                      <a:gd name="connsiteX3" fmla="*/ 3390075 w 4966178"/>
                      <a:gd name="connsiteY3" fmla="*/ 341150 h 1306334"/>
                      <a:gd name="connsiteX4" fmla="*/ 3390075 w 4966178"/>
                      <a:gd name="connsiteY4" fmla="*/ 0 h 1306334"/>
                      <a:gd name="connsiteX5" fmla="*/ 4567301 w 4966178"/>
                      <a:gd name="connsiteY5" fmla="*/ 0 h 1306334"/>
                      <a:gd name="connsiteX6" fmla="*/ 4966178 w 4966178"/>
                      <a:gd name="connsiteY6" fmla="*/ 165705 h 1306334"/>
                      <a:gd name="connsiteX7" fmla="*/ 2483090 w 4966178"/>
                      <a:gd name="connsiteY7" fmla="*/ 1306334 h 1306334"/>
                      <a:gd name="connsiteX8" fmla="*/ 0 w 4966178"/>
                      <a:gd name="connsiteY8" fmla="*/ 161846 h 1306334"/>
                      <a:gd name="connsiteX9" fmla="*/ 398879 w 4966178"/>
                      <a:gd name="connsiteY9" fmla="*/ 0 h 1306334"/>
                      <a:gd name="connsiteX0" fmla="*/ 398879 w 4961945"/>
                      <a:gd name="connsiteY0" fmla="*/ 0 h 1306334"/>
                      <a:gd name="connsiteX1" fmla="*/ 1585588 w 4961945"/>
                      <a:gd name="connsiteY1" fmla="*/ 0 h 1306334"/>
                      <a:gd name="connsiteX2" fmla="*/ 1585588 w 4961945"/>
                      <a:gd name="connsiteY2" fmla="*/ 341150 h 1306334"/>
                      <a:gd name="connsiteX3" fmla="*/ 3390075 w 4961945"/>
                      <a:gd name="connsiteY3" fmla="*/ 341150 h 1306334"/>
                      <a:gd name="connsiteX4" fmla="*/ 3390075 w 4961945"/>
                      <a:gd name="connsiteY4" fmla="*/ 0 h 1306334"/>
                      <a:gd name="connsiteX5" fmla="*/ 4567301 w 4961945"/>
                      <a:gd name="connsiteY5" fmla="*/ 0 h 1306334"/>
                      <a:gd name="connsiteX6" fmla="*/ 4961945 w 4961945"/>
                      <a:gd name="connsiteY6" fmla="*/ 157239 h 1306334"/>
                      <a:gd name="connsiteX7" fmla="*/ 2483090 w 4961945"/>
                      <a:gd name="connsiteY7" fmla="*/ 1306334 h 1306334"/>
                      <a:gd name="connsiteX8" fmla="*/ 0 w 4961945"/>
                      <a:gd name="connsiteY8" fmla="*/ 161846 h 1306334"/>
                      <a:gd name="connsiteX9" fmla="*/ 398879 w 4961945"/>
                      <a:gd name="connsiteY9" fmla="*/ 0 h 1306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961945" h="1306334">
                        <a:moveTo>
                          <a:pt x="398879" y="0"/>
                        </a:moveTo>
                        <a:lnTo>
                          <a:pt x="1585588" y="0"/>
                        </a:lnTo>
                        <a:lnTo>
                          <a:pt x="1585588" y="341150"/>
                        </a:lnTo>
                        <a:lnTo>
                          <a:pt x="3390075" y="341150"/>
                        </a:lnTo>
                        <a:lnTo>
                          <a:pt x="3390075" y="0"/>
                        </a:lnTo>
                        <a:lnTo>
                          <a:pt x="4567301" y="0"/>
                        </a:lnTo>
                        <a:lnTo>
                          <a:pt x="4961945" y="157239"/>
                        </a:lnTo>
                        <a:lnTo>
                          <a:pt x="2483090" y="1306334"/>
                        </a:lnTo>
                        <a:lnTo>
                          <a:pt x="0" y="161846"/>
                        </a:lnTo>
                        <a:cubicBezTo>
                          <a:pt x="130142" y="102507"/>
                          <a:pt x="268737" y="59339"/>
                          <a:pt x="398879" y="0"/>
                        </a:cubicBezTo>
                        <a:close/>
                      </a:path>
                    </a:pathLst>
                  </a:custGeom>
                  <a:solidFill>
                    <a:srgbClr val="483C84"/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Freeform 47">
                    <a:extLst>
                      <a:ext uri="{FF2B5EF4-FFF2-40B4-BE49-F238E27FC236}">
                        <a16:creationId xmlns:a16="http://schemas.microsoft.com/office/drawing/2014/main" id="{FD75D1DB-23C0-4B2E-A4D3-A44B573BB1CF}"/>
                      </a:ext>
                    </a:extLst>
                  </p:cNvPr>
                  <p:cNvSpPr/>
                  <p:nvPr/>
                </p:nvSpPr>
                <p:spPr>
                  <a:xfrm>
                    <a:off x="4087100" y="3094142"/>
                    <a:ext cx="3951743" cy="1237320"/>
                  </a:xfrm>
                  <a:custGeom>
                    <a:avLst/>
                    <a:gdLst>
                      <a:gd name="connsiteX0" fmla="*/ 818863 w 3951743"/>
                      <a:gd name="connsiteY0" fmla="*/ 0 h 1237320"/>
                      <a:gd name="connsiteX1" fmla="*/ 818863 w 3951743"/>
                      <a:gd name="connsiteY1" fmla="*/ 293305 h 1237320"/>
                      <a:gd name="connsiteX2" fmla="*/ 3161168 w 3951743"/>
                      <a:gd name="connsiteY2" fmla="*/ 293305 h 1237320"/>
                      <a:gd name="connsiteX3" fmla="*/ 3161168 w 3951743"/>
                      <a:gd name="connsiteY3" fmla="*/ 12524 h 1237320"/>
                      <a:gd name="connsiteX4" fmla="*/ 3951743 w 3951743"/>
                      <a:gd name="connsiteY4" fmla="*/ 362538 h 1237320"/>
                      <a:gd name="connsiteX5" fmla="*/ 1975872 w 3951743"/>
                      <a:gd name="connsiteY5" fmla="*/ 1237320 h 1237320"/>
                      <a:gd name="connsiteX6" fmla="*/ 0 w 3951743"/>
                      <a:gd name="connsiteY6" fmla="*/ 362538 h 1237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951743" h="1237320">
                        <a:moveTo>
                          <a:pt x="818863" y="0"/>
                        </a:moveTo>
                        <a:lnTo>
                          <a:pt x="818863" y="293305"/>
                        </a:lnTo>
                        <a:lnTo>
                          <a:pt x="3161168" y="293305"/>
                        </a:lnTo>
                        <a:lnTo>
                          <a:pt x="3161168" y="12524"/>
                        </a:lnTo>
                        <a:lnTo>
                          <a:pt x="3951743" y="362538"/>
                        </a:lnTo>
                        <a:lnTo>
                          <a:pt x="1975872" y="1237320"/>
                        </a:lnTo>
                        <a:lnTo>
                          <a:pt x="0" y="362538"/>
                        </a:lnTo>
                        <a:close/>
                      </a:path>
                    </a:pathLst>
                  </a:custGeom>
                  <a:solidFill>
                    <a:srgbClr val="227DAD"/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Freeform 50">
                    <a:extLst>
                      <a:ext uri="{FF2B5EF4-FFF2-40B4-BE49-F238E27FC236}">
                        <a16:creationId xmlns:a16="http://schemas.microsoft.com/office/drawing/2014/main" id="{41692784-4D80-42C3-8E8D-128B0C8C7F71}"/>
                      </a:ext>
                    </a:extLst>
                  </p:cNvPr>
                  <p:cNvSpPr/>
                  <p:nvPr/>
                </p:nvSpPr>
                <p:spPr>
                  <a:xfrm>
                    <a:off x="4584347" y="2393389"/>
                    <a:ext cx="2971668" cy="969892"/>
                  </a:xfrm>
                  <a:custGeom>
                    <a:avLst/>
                    <a:gdLst>
                      <a:gd name="connsiteX0" fmla="*/ 723777 w 2971668"/>
                      <a:gd name="connsiteY0" fmla="*/ 0 h 969892"/>
                      <a:gd name="connsiteX1" fmla="*/ 723777 w 2971668"/>
                      <a:gd name="connsiteY1" fmla="*/ 153060 h 969892"/>
                      <a:gd name="connsiteX2" fmla="*/ 2292227 w 2971668"/>
                      <a:gd name="connsiteY2" fmla="*/ 153060 h 969892"/>
                      <a:gd name="connsiteX3" fmla="*/ 2292227 w 2971668"/>
                      <a:gd name="connsiteY3" fmla="*/ 20398 h 969892"/>
                      <a:gd name="connsiteX4" fmla="*/ 2971668 w 2971668"/>
                      <a:gd name="connsiteY4" fmla="*/ 326314 h 969892"/>
                      <a:gd name="connsiteX5" fmla="*/ 1499920 w 2971668"/>
                      <a:gd name="connsiteY5" fmla="*/ 969892 h 969892"/>
                      <a:gd name="connsiteX6" fmla="*/ 0 w 2971668"/>
                      <a:gd name="connsiteY6" fmla="*/ 313643 h 969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71668" h="969892">
                        <a:moveTo>
                          <a:pt x="723777" y="0"/>
                        </a:moveTo>
                        <a:lnTo>
                          <a:pt x="723777" y="153060"/>
                        </a:lnTo>
                        <a:lnTo>
                          <a:pt x="2292227" y="153060"/>
                        </a:lnTo>
                        <a:lnTo>
                          <a:pt x="2292227" y="20398"/>
                        </a:lnTo>
                        <a:lnTo>
                          <a:pt x="2971668" y="326314"/>
                        </a:lnTo>
                        <a:lnTo>
                          <a:pt x="1499920" y="969892"/>
                        </a:lnTo>
                        <a:lnTo>
                          <a:pt x="0" y="313643"/>
                        </a:lnTo>
                        <a:close/>
                      </a:path>
                    </a:pathLst>
                  </a:custGeom>
                  <a:solidFill>
                    <a:srgbClr val="5A9427"/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Decision 43">
                    <a:extLst>
                      <a:ext uri="{FF2B5EF4-FFF2-40B4-BE49-F238E27FC236}">
                        <a16:creationId xmlns:a16="http://schemas.microsoft.com/office/drawing/2014/main" id="{DCAD720E-F81D-4E6A-8213-395C531922A9}"/>
                      </a:ext>
                    </a:extLst>
                  </p:cNvPr>
                  <p:cNvSpPr/>
                  <p:nvPr/>
                </p:nvSpPr>
                <p:spPr>
                  <a:xfrm>
                    <a:off x="5063648" y="1554184"/>
                    <a:ext cx="1987547" cy="857916"/>
                  </a:xfrm>
                  <a:custGeom>
                    <a:avLst/>
                    <a:gdLst>
                      <a:gd name="connsiteX0" fmla="*/ 0 w 10000"/>
                      <a:gd name="connsiteY0" fmla="*/ 5000 h 10000"/>
                      <a:gd name="connsiteX1" fmla="*/ 5000 w 10000"/>
                      <a:gd name="connsiteY1" fmla="*/ 0 h 10000"/>
                      <a:gd name="connsiteX2" fmla="*/ 10000 w 10000"/>
                      <a:gd name="connsiteY2" fmla="*/ 5000 h 10000"/>
                      <a:gd name="connsiteX3" fmla="*/ 5000 w 10000"/>
                      <a:gd name="connsiteY3" fmla="*/ 10000 h 10000"/>
                      <a:gd name="connsiteX4" fmla="*/ 0 w 10000"/>
                      <a:gd name="connsiteY4" fmla="*/ 5000 h 10000"/>
                      <a:gd name="connsiteX0" fmla="*/ 0 w 9926"/>
                      <a:gd name="connsiteY0" fmla="*/ 5000 h 10000"/>
                      <a:gd name="connsiteX1" fmla="*/ 5000 w 9926"/>
                      <a:gd name="connsiteY1" fmla="*/ 0 h 10000"/>
                      <a:gd name="connsiteX2" fmla="*/ 9926 w 9926"/>
                      <a:gd name="connsiteY2" fmla="*/ 5073 h 10000"/>
                      <a:gd name="connsiteX3" fmla="*/ 5000 w 9926"/>
                      <a:gd name="connsiteY3" fmla="*/ 10000 h 10000"/>
                      <a:gd name="connsiteX4" fmla="*/ 0 w 9926"/>
                      <a:gd name="connsiteY4" fmla="*/ 5000 h 10000"/>
                      <a:gd name="connsiteX0" fmla="*/ 0 w 10021"/>
                      <a:gd name="connsiteY0" fmla="*/ 4976 h 10000"/>
                      <a:gd name="connsiteX1" fmla="*/ 5058 w 10021"/>
                      <a:gd name="connsiteY1" fmla="*/ 0 h 10000"/>
                      <a:gd name="connsiteX2" fmla="*/ 10021 w 10021"/>
                      <a:gd name="connsiteY2" fmla="*/ 5073 h 10000"/>
                      <a:gd name="connsiteX3" fmla="*/ 5058 w 10021"/>
                      <a:gd name="connsiteY3" fmla="*/ 10000 h 10000"/>
                      <a:gd name="connsiteX4" fmla="*/ 0 w 10021"/>
                      <a:gd name="connsiteY4" fmla="*/ 4976 h 10000"/>
                      <a:gd name="connsiteX0" fmla="*/ 0 w 10005"/>
                      <a:gd name="connsiteY0" fmla="*/ 4976 h 10000"/>
                      <a:gd name="connsiteX1" fmla="*/ 5058 w 10005"/>
                      <a:gd name="connsiteY1" fmla="*/ 0 h 10000"/>
                      <a:gd name="connsiteX2" fmla="*/ 10005 w 10005"/>
                      <a:gd name="connsiteY2" fmla="*/ 4962 h 10000"/>
                      <a:gd name="connsiteX3" fmla="*/ 5058 w 10005"/>
                      <a:gd name="connsiteY3" fmla="*/ 10000 h 10000"/>
                      <a:gd name="connsiteX4" fmla="*/ 0 w 10005"/>
                      <a:gd name="connsiteY4" fmla="*/ 4976 h 10000"/>
                      <a:gd name="connsiteX0" fmla="*/ 0 w 10005"/>
                      <a:gd name="connsiteY0" fmla="*/ 4976 h 10000"/>
                      <a:gd name="connsiteX1" fmla="*/ 5058 w 10005"/>
                      <a:gd name="connsiteY1" fmla="*/ 0 h 10000"/>
                      <a:gd name="connsiteX2" fmla="*/ 10005 w 10005"/>
                      <a:gd name="connsiteY2" fmla="*/ 4925 h 10000"/>
                      <a:gd name="connsiteX3" fmla="*/ 5058 w 10005"/>
                      <a:gd name="connsiteY3" fmla="*/ 10000 h 10000"/>
                      <a:gd name="connsiteX4" fmla="*/ 0 w 10005"/>
                      <a:gd name="connsiteY4" fmla="*/ 4976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5" h="10000">
                        <a:moveTo>
                          <a:pt x="0" y="4976"/>
                        </a:moveTo>
                        <a:lnTo>
                          <a:pt x="5058" y="0"/>
                        </a:lnTo>
                        <a:lnTo>
                          <a:pt x="10005" y="4925"/>
                        </a:lnTo>
                        <a:lnTo>
                          <a:pt x="5058" y="10000"/>
                        </a:lnTo>
                        <a:lnTo>
                          <a:pt x="0" y="4976"/>
                        </a:lnTo>
                        <a:close/>
                      </a:path>
                    </a:pathLst>
                  </a:custGeom>
                  <a:solidFill>
                    <a:srgbClr val="D47D12"/>
                  </a:solidFill>
                  <a:ln>
                    <a:noFill/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4E5FCF78-EBEB-4799-89DE-30D34CED113F}"/>
                      </a:ext>
                    </a:extLst>
                  </p:cNvPr>
                  <p:cNvGrpSpPr/>
                  <p:nvPr/>
                </p:nvGrpSpPr>
                <p:grpSpPr>
                  <a:xfrm>
                    <a:off x="3149114" y="469693"/>
                    <a:ext cx="5822967" cy="5750560"/>
                    <a:chOff x="3184515" y="761082"/>
                    <a:chExt cx="5822967" cy="5750560"/>
                  </a:xfrm>
                </p:grpSpPr>
                <p:grpSp>
                  <p:nvGrpSpPr>
                    <p:cNvPr id="142" name="Group 141">
                      <a:extLst>
                        <a:ext uri="{FF2B5EF4-FFF2-40B4-BE49-F238E27FC236}">
                          <a16:creationId xmlns:a16="http://schemas.microsoft.com/office/drawing/2014/main" id="{167D75CB-CB7D-438D-BB7C-A4AAE41169F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50172" y="761082"/>
                      <a:ext cx="1699062" cy="1647779"/>
                      <a:chOff x="5077836" y="597882"/>
                      <a:chExt cx="2026267" cy="1965107"/>
                    </a:xfrm>
                  </p:grpSpPr>
                  <p:sp>
                    <p:nvSpPr>
                      <p:cNvPr id="147" name="Freeform 4">
                        <a:extLst>
                          <a:ext uri="{FF2B5EF4-FFF2-40B4-BE49-F238E27FC236}">
                            <a16:creationId xmlns:a16="http://schemas.microsoft.com/office/drawing/2014/main" id="{7B4CCFE4-65D9-4C9E-BC44-63BF0B3D2511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509761" y="584617"/>
                        <a:ext cx="1164866" cy="1191396"/>
                      </a:xfrm>
                      <a:custGeom>
                        <a:avLst/>
                        <a:gdLst>
                          <a:gd name="connsiteX0" fmla="*/ 0 w 423448"/>
                          <a:gd name="connsiteY0" fmla="*/ 190387 h 380775"/>
                          <a:gd name="connsiteX1" fmla="*/ 328254 w 423448"/>
                          <a:gd name="connsiteY1" fmla="*/ 0 h 380775"/>
                          <a:gd name="connsiteX2" fmla="*/ 423448 w 423448"/>
                          <a:gd name="connsiteY2" fmla="*/ 190390 h 380775"/>
                          <a:gd name="connsiteX3" fmla="*/ 328256 w 423448"/>
                          <a:gd name="connsiteY3" fmla="*/ 380775 h 380775"/>
                          <a:gd name="connsiteX4" fmla="*/ 0 w 423448"/>
                          <a:gd name="connsiteY4" fmla="*/ 190387 h 380775"/>
                          <a:gd name="connsiteX0" fmla="*/ 0 w 423448"/>
                          <a:gd name="connsiteY0" fmla="*/ 190387 h 380775"/>
                          <a:gd name="connsiteX1" fmla="*/ 328254 w 423448"/>
                          <a:gd name="connsiteY1" fmla="*/ 0 h 380775"/>
                          <a:gd name="connsiteX2" fmla="*/ 423448 w 423448"/>
                          <a:gd name="connsiteY2" fmla="*/ 190390 h 380775"/>
                          <a:gd name="connsiteX3" fmla="*/ 329411 w 423448"/>
                          <a:gd name="connsiteY3" fmla="*/ 380775 h 380775"/>
                          <a:gd name="connsiteX4" fmla="*/ 0 w 423448"/>
                          <a:gd name="connsiteY4" fmla="*/ 190387 h 380775"/>
                          <a:gd name="connsiteX0" fmla="*/ 0 w 423448"/>
                          <a:gd name="connsiteY0" fmla="*/ 188368 h 378756"/>
                          <a:gd name="connsiteX1" fmla="*/ 329409 w 423448"/>
                          <a:gd name="connsiteY1" fmla="*/ 0 h 378756"/>
                          <a:gd name="connsiteX2" fmla="*/ 423448 w 423448"/>
                          <a:gd name="connsiteY2" fmla="*/ 188371 h 378756"/>
                          <a:gd name="connsiteX3" fmla="*/ 329411 w 423448"/>
                          <a:gd name="connsiteY3" fmla="*/ 378756 h 378756"/>
                          <a:gd name="connsiteX4" fmla="*/ 0 w 423448"/>
                          <a:gd name="connsiteY4" fmla="*/ 188368 h 3787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3448" h="378756">
                            <a:moveTo>
                              <a:pt x="0" y="188368"/>
                            </a:moveTo>
                            <a:lnTo>
                              <a:pt x="329409" y="0"/>
                            </a:lnTo>
                            <a:lnTo>
                              <a:pt x="423448" y="188371"/>
                            </a:lnTo>
                            <a:lnTo>
                              <a:pt x="329411" y="378756"/>
                            </a:lnTo>
                            <a:lnTo>
                              <a:pt x="0" y="188368"/>
                            </a:lnTo>
                            <a:close/>
                          </a:path>
                        </a:pathLst>
                      </a:custGeom>
                      <a:solidFill>
                        <a:srgbClr val="FF8F9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8" name="Freeform 5">
                        <a:extLst>
                          <a:ext uri="{FF2B5EF4-FFF2-40B4-BE49-F238E27FC236}">
                            <a16:creationId xmlns:a16="http://schemas.microsoft.com/office/drawing/2014/main" id="{D6F76BC2-9207-45FC-B033-96D3FD8D131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549951" y="1008836"/>
                        <a:ext cx="1082038" cy="2026267"/>
                      </a:xfrm>
                      <a:custGeom>
                        <a:avLst/>
                        <a:gdLst>
                          <a:gd name="connsiteX0" fmla="*/ 0 w 555823"/>
                          <a:gd name="connsiteY0" fmla="*/ 190387 h 910269"/>
                          <a:gd name="connsiteX1" fmla="*/ 328254 w 555823"/>
                          <a:gd name="connsiteY1" fmla="*/ 0 h 910269"/>
                          <a:gd name="connsiteX2" fmla="*/ 555823 w 555823"/>
                          <a:gd name="connsiteY2" fmla="*/ 455136 h 910269"/>
                          <a:gd name="connsiteX3" fmla="*/ 328256 w 555823"/>
                          <a:gd name="connsiteY3" fmla="*/ 910269 h 910269"/>
                          <a:gd name="connsiteX4" fmla="*/ 2 w 555823"/>
                          <a:gd name="connsiteY4" fmla="*/ 719881 h 910269"/>
                          <a:gd name="connsiteX5" fmla="*/ 132374 w 555823"/>
                          <a:gd name="connsiteY5" fmla="*/ 455136 h 910269"/>
                          <a:gd name="connsiteX6" fmla="*/ 0 w 555823"/>
                          <a:gd name="connsiteY6" fmla="*/ 190387 h 91026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555823" h="910269">
                            <a:moveTo>
                              <a:pt x="0" y="190387"/>
                            </a:moveTo>
                            <a:lnTo>
                              <a:pt x="328254" y="0"/>
                            </a:lnTo>
                            <a:lnTo>
                              <a:pt x="555823" y="455136"/>
                            </a:lnTo>
                            <a:lnTo>
                              <a:pt x="328256" y="910269"/>
                            </a:lnTo>
                            <a:lnTo>
                              <a:pt x="2" y="719881"/>
                            </a:lnTo>
                            <a:lnTo>
                              <a:pt x="132374" y="455136"/>
                            </a:lnTo>
                            <a:lnTo>
                              <a:pt x="0" y="190387"/>
                            </a:lnTo>
                            <a:close/>
                          </a:path>
                        </a:pathLst>
                      </a:custGeom>
                      <a:solidFill>
                        <a:srgbClr val="FF95A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43" name="Freeform 6">
                      <a:extLst>
                        <a:ext uri="{FF2B5EF4-FFF2-40B4-BE49-F238E27FC236}">
                          <a16:creationId xmlns:a16="http://schemas.microsoft.com/office/drawing/2014/main" id="{07A3BFDC-4265-4077-BB3E-B708DD12616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538523" y="1476696"/>
                      <a:ext cx="1123392" cy="2687391"/>
                    </a:xfrm>
                    <a:custGeom>
                      <a:avLst/>
                      <a:gdLst>
                        <a:gd name="connsiteX0" fmla="*/ 0 w 688196"/>
                        <a:gd name="connsiteY0" fmla="*/ 192647 h 1439764"/>
                        <a:gd name="connsiteX1" fmla="*/ 332149 w 688196"/>
                        <a:gd name="connsiteY1" fmla="*/ 0 h 1439764"/>
                        <a:gd name="connsiteX2" fmla="*/ 688196 w 688196"/>
                        <a:gd name="connsiteY2" fmla="*/ 712094 h 1439764"/>
                        <a:gd name="connsiteX3" fmla="*/ 324360 w 688196"/>
                        <a:gd name="connsiteY3" fmla="*/ 1439764 h 1439764"/>
                        <a:gd name="connsiteX4" fmla="*/ 1 w 688196"/>
                        <a:gd name="connsiteY4" fmla="*/ 1251635 h 1439764"/>
                        <a:gd name="connsiteX5" fmla="*/ 264748 w 688196"/>
                        <a:gd name="connsiteY5" fmla="*/ 722142 h 1439764"/>
                        <a:gd name="connsiteX6" fmla="*/ 0 w 688196"/>
                        <a:gd name="connsiteY6" fmla="*/ 192647 h 14397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88196" h="1439764">
                          <a:moveTo>
                            <a:pt x="0" y="192647"/>
                          </a:moveTo>
                          <a:lnTo>
                            <a:pt x="332149" y="0"/>
                          </a:lnTo>
                          <a:lnTo>
                            <a:pt x="688196" y="712094"/>
                          </a:lnTo>
                          <a:lnTo>
                            <a:pt x="324360" y="1439764"/>
                          </a:lnTo>
                          <a:lnTo>
                            <a:pt x="1" y="1251635"/>
                          </a:lnTo>
                          <a:lnTo>
                            <a:pt x="264748" y="722142"/>
                          </a:lnTo>
                          <a:lnTo>
                            <a:pt x="0" y="192647"/>
                          </a:lnTo>
                          <a:close/>
                        </a:path>
                      </a:pathLst>
                    </a:custGeom>
                    <a:solidFill>
                      <a:srgbClr val="FEB261"/>
                    </a:solidFill>
                    <a:ln>
                      <a:noFill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" name="Freeform 7">
                      <a:extLst>
                        <a:ext uri="{FF2B5EF4-FFF2-40B4-BE49-F238E27FC236}">
                          <a16:creationId xmlns:a16="http://schemas.microsoft.com/office/drawing/2014/main" id="{5C3B7048-43A7-4623-8C1D-4CF9B58EF94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426789" y="1832511"/>
                      <a:ext cx="1345831" cy="3675716"/>
                    </a:xfrm>
                    <a:custGeom>
                      <a:avLst/>
                      <a:gdLst>
                        <a:gd name="connsiteX0" fmla="*/ 0 w 824464"/>
                        <a:gd name="connsiteY0" fmla="*/ 1776611 h 1969257"/>
                        <a:gd name="connsiteX1" fmla="*/ 401016 w 824464"/>
                        <a:gd name="connsiteY1" fmla="*/ 974581 h 1969257"/>
                        <a:gd name="connsiteX2" fmla="*/ 7789 w 824464"/>
                        <a:gd name="connsiteY2" fmla="*/ 188129 h 1969257"/>
                        <a:gd name="connsiteX3" fmla="*/ 332149 w 824464"/>
                        <a:gd name="connsiteY3" fmla="*/ 0 h 1969257"/>
                        <a:gd name="connsiteX4" fmla="*/ 824464 w 824464"/>
                        <a:gd name="connsiteY4" fmla="*/ 984630 h 1969257"/>
                        <a:gd name="connsiteX5" fmla="*/ 332149 w 824464"/>
                        <a:gd name="connsiteY5" fmla="*/ 1969257 h 1969257"/>
                        <a:gd name="connsiteX6" fmla="*/ 0 w 824464"/>
                        <a:gd name="connsiteY6" fmla="*/ 1776611 h 19692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4464" h="1969257">
                          <a:moveTo>
                            <a:pt x="0" y="1776611"/>
                          </a:moveTo>
                          <a:lnTo>
                            <a:pt x="401016" y="974581"/>
                          </a:lnTo>
                          <a:lnTo>
                            <a:pt x="7789" y="188129"/>
                          </a:lnTo>
                          <a:lnTo>
                            <a:pt x="332149" y="0"/>
                          </a:lnTo>
                          <a:lnTo>
                            <a:pt x="824464" y="984630"/>
                          </a:lnTo>
                          <a:lnTo>
                            <a:pt x="332149" y="1969257"/>
                          </a:lnTo>
                          <a:lnTo>
                            <a:pt x="0" y="1776611"/>
                          </a:lnTo>
                          <a:close/>
                        </a:path>
                      </a:pathLst>
                    </a:custGeom>
                    <a:solidFill>
                      <a:srgbClr val="9ECF74"/>
                    </a:solidFill>
                    <a:ln>
                      <a:noFill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Freeform 8">
                      <a:extLst>
                        <a:ext uri="{FF2B5EF4-FFF2-40B4-BE49-F238E27FC236}">
                          <a16:creationId xmlns:a16="http://schemas.microsoft.com/office/drawing/2014/main" id="{0978B1E5-27EF-41C4-859D-4B4873235B1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322441" y="2194675"/>
                      <a:ext cx="1555552" cy="4664041"/>
                    </a:xfrm>
                    <a:custGeom>
                      <a:avLst/>
                      <a:gdLst>
                        <a:gd name="connsiteX0" fmla="*/ 0 w 952940"/>
                        <a:gd name="connsiteY0" fmla="*/ 2310622 h 2498750"/>
                        <a:gd name="connsiteX1" fmla="*/ 529495 w 952940"/>
                        <a:gd name="connsiteY1" fmla="*/ 1251634 h 2498750"/>
                        <a:gd name="connsiteX2" fmla="*/ 0 w 952940"/>
                        <a:gd name="connsiteY2" fmla="*/ 192646 h 2498750"/>
                        <a:gd name="connsiteX3" fmla="*/ 332147 w 952940"/>
                        <a:gd name="connsiteY3" fmla="*/ 0 h 2498750"/>
                        <a:gd name="connsiteX4" fmla="*/ 952940 w 952940"/>
                        <a:gd name="connsiteY4" fmla="*/ 1241587 h 2498750"/>
                        <a:gd name="connsiteX5" fmla="*/ 324358 w 952940"/>
                        <a:gd name="connsiteY5" fmla="*/ 2498750 h 2498750"/>
                        <a:gd name="connsiteX6" fmla="*/ 0 w 952940"/>
                        <a:gd name="connsiteY6" fmla="*/ 2310622 h 24987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952940" h="2498750">
                          <a:moveTo>
                            <a:pt x="0" y="2310622"/>
                          </a:moveTo>
                          <a:lnTo>
                            <a:pt x="529495" y="1251634"/>
                          </a:lnTo>
                          <a:lnTo>
                            <a:pt x="0" y="192646"/>
                          </a:lnTo>
                          <a:lnTo>
                            <a:pt x="332147" y="0"/>
                          </a:lnTo>
                          <a:lnTo>
                            <a:pt x="952940" y="1241587"/>
                          </a:lnTo>
                          <a:lnTo>
                            <a:pt x="324358" y="2498750"/>
                          </a:lnTo>
                          <a:lnTo>
                            <a:pt x="0" y="2310622"/>
                          </a:lnTo>
                          <a:close/>
                        </a:path>
                      </a:pathLst>
                    </a:custGeom>
                    <a:solidFill>
                      <a:srgbClr val="00CBF4"/>
                    </a:solidFill>
                    <a:ln>
                      <a:noFill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" name="Freeform 10">
                      <a:extLst>
                        <a:ext uri="{FF2B5EF4-FFF2-40B4-BE49-F238E27FC236}">
                          <a16:creationId xmlns:a16="http://schemas.microsoft.com/office/drawing/2014/main" id="{C131A1BA-7D30-4052-BFF6-7B8CB268E34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5073375" y="2577534"/>
                      <a:ext cx="2045248" cy="5822967"/>
                    </a:xfrm>
                    <a:custGeom>
                      <a:avLst/>
                      <a:gdLst>
                        <a:gd name="connsiteX0" fmla="*/ 0 w 952940"/>
                        <a:gd name="connsiteY0" fmla="*/ 2310622 h 2498750"/>
                        <a:gd name="connsiteX1" fmla="*/ 529495 w 952940"/>
                        <a:gd name="connsiteY1" fmla="*/ 1251634 h 2498750"/>
                        <a:gd name="connsiteX2" fmla="*/ 0 w 952940"/>
                        <a:gd name="connsiteY2" fmla="*/ 192646 h 2498750"/>
                        <a:gd name="connsiteX3" fmla="*/ 332147 w 952940"/>
                        <a:gd name="connsiteY3" fmla="*/ 0 h 2498750"/>
                        <a:gd name="connsiteX4" fmla="*/ 952940 w 952940"/>
                        <a:gd name="connsiteY4" fmla="*/ 1241587 h 2498750"/>
                        <a:gd name="connsiteX5" fmla="*/ 324358 w 952940"/>
                        <a:gd name="connsiteY5" fmla="*/ 2498750 h 2498750"/>
                        <a:gd name="connsiteX6" fmla="*/ 0 w 952940"/>
                        <a:gd name="connsiteY6" fmla="*/ 2310622 h 24987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952940" h="2498750">
                          <a:moveTo>
                            <a:pt x="0" y="2310622"/>
                          </a:moveTo>
                          <a:lnTo>
                            <a:pt x="529495" y="1251634"/>
                          </a:lnTo>
                          <a:lnTo>
                            <a:pt x="0" y="192646"/>
                          </a:lnTo>
                          <a:lnTo>
                            <a:pt x="332147" y="0"/>
                          </a:lnTo>
                          <a:lnTo>
                            <a:pt x="952940" y="1241587"/>
                          </a:lnTo>
                          <a:lnTo>
                            <a:pt x="324358" y="2498750"/>
                          </a:lnTo>
                          <a:lnTo>
                            <a:pt x="0" y="2310622"/>
                          </a:lnTo>
                          <a:close/>
                        </a:path>
                      </a:pathLst>
                    </a:custGeom>
                    <a:solidFill>
                      <a:srgbClr val="7465D0"/>
                    </a:solidFill>
                    <a:ln>
                      <a:noFill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557EEF84-BB88-4CAA-A8AE-8F021DF4D6B0}"/>
                      </a:ext>
                    </a:extLst>
                  </p:cNvPr>
                  <p:cNvGrpSpPr/>
                  <p:nvPr/>
                </p:nvGrpSpPr>
                <p:grpSpPr>
                  <a:xfrm rot="1414833">
                    <a:off x="4042812" y="365163"/>
                    <a:ext cx="1793675" cy="5404573"/>
                    <a:chOff x="382145" y="881202"/>
                    <a:chExt cx="1793675" cy="5404573"/>
                  </a:xfrm>
                  <a:solidFill>
                    <a:schemeClr val="accent2"/>
                  </a:solidFill>
                </p:grpSpPr>
                <p:grpSp>
                  <p:nvGrpSpPr>
                    <p:cNvPr id="135" name="Group 134">
                      <a:extLst>
                        <a:ext uri="{FF2B5EF4-FFF2-40B4-BE49-F238E27FC236}">
                          <a16:creationId xmlns:a16="http://schemas.microsoft.com/office/drawing/2014/main" id="{5BFE9E2F-6B51-430D-ADD8-483FB9FBB5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0702" y="881202"/>
                      <a:ext cx="623377" cy="1503514"/>
                      <a:chOff x="830702" y="881202"/>
                      <a:chExt cx="623377" cy="1503514"/>
                    </a:xfrm>
                    <a:grpFill/>
                  </p:grpSpPr>
                  <p:sp>
                    <p:nvSpPr>
                      <p:cNvPr id="140" name="Freeform 33">
                        <a:extLst>
                          <a:ext uri="{FF2B5EF4-FFF2-40B4-BE49-F238E27FC236}">
                            <a16:creationId xmlns:a16="http://schemas.microsoft.com/office/drawing/2014/main" id="{557A5935-F912-4B71-8938-A7B9D76B45EE}"/>
                          </a:ext>
                        </a:extLst>
                      </p:cNvPr>
                      <p:cNvSpPr/>
                      <p:nvPr/>
                    </p:nvSpPr>
                    <p:spPr>
                      <a:xfrm rot="3983353">
                        <a:off x="659559" y="1068001"/>
                        <a:ext cx="872332" cy="498733"/>
                      </a:xfrm>
                      <a:custGeom>
                        <a:avLst/>
                        <a:gdLst>
                          <a:gd name="connsiteX0" fmla="*/ 0 w 872333"/>
                          <a:gd name="connsiteY0" fmla="*/ 0 h 498733"/>
                          <a:gd name="connsiteX1" fmla="*/ 872333 w 872333"/>
                          <a:gd name="connsiteY1" fmla="*/ 226297 h 498733"/>
                          <a:gd name="connsiteX2" fmla="*/ 754651 w 872333"/>
                          <a:gd name="connsiteY2" fmla="*/ 498733 h 4987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872333" h="498733">
                            <a:moveTo>
                              <a:pt x="0" y="0"/>
                            </a:moveTo>
                            <a:lnTo>
                              <a:pt x="872333" y="226297"/>
                            </a:lnTo>
                            <a:lnTo>
                              <a:pt x="754651" y="498733"/>
                            </a:lnTo>
                            <a:close/>
                          </a:path>
                        </a:pathLst>
                      </a:custGeom>
                      <a:solidFill>
                        <a:srgbClr val="FFA7BB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1" name="Freeform 32">
                        <a:extLst>
                          <a:ext uri="{FF2B5EF4-FFF2-40B4-BE49-F238E27FC236}">
                            <a16:creationId xmlns:a16="http://schemas.microsoft.com/office/drawing/2014/main" id="{0B98B7D5-BF81-4DFC-AF53-B81080CC3FD4}"/>
                          </a:ext>
                        </a:extLst>
                      </p:cNvPr>
                      <p:cNvSpPr/>
                      <p:nvPr/>
                    </p:nvSpPr>
                    <p:spPr>
                      <a:xfrm rot="3983353">
                        <a:off x="773395" y="1704031"/>
                        <a:ext cx="737992" cy="623377"/>
                      </a:xfrm>
                      <a:custGeom>
                        <a:avLst/>
                        <a:gdLst>
                          <a:gd name="connsiteX0" fmla="*/ 0 w 737995"/>
                          <a:gd name="connsiteY0" fmla="*/ 268006 h 623375"/>
                          <a:gd name="connsiteX1" fmla="*/ 117191 w 737995"/>
                          <a:gd name="connsiteY1" fmla="*/ 0 h 623375"/>
                          <a:gd name="connsiteX2" fmla="*/ 737995 w 737995"/>
                          <a:gd name="connsiteY2" fmla="*/ 161046 h 623375"/>
                          <a:gd name="connsiteX3" fmla="*/ 535832 w 737995"/>
                          <a:gd name="connsiteY3" fmla="*/ 623375 h 6233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737995" h="623375">
                            <a:moveTo>
                              <a:pt x="0" y="268006"/>
                            </a:moveTo>
                            <a:lnTo>
                              <a:pt x="117191" y="0"/>
                            </a:lnTo>
                            <a:lnTo>
                              <a:pt x="737995" y="161046"/>
                            </a:lnTo>
                            <a:lnTo>
                              <a:pt x="535832" y="623375"/>
                            </a:lnTo>
                            <a:close/>
                          </a:path>
                        </a:pathLst>
                      </a:custGeom>
                      <a:solidFill>
                        <a:srgbClr val="FFA7BB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36" name="Freeform 31">
                      <a:extLst>
                        <a:ext uri="{FF2B5EF4-FFF2-40B4-BE49-F238E27FC236}">
                          <a16:creationId xmlns:a16="http://schemas.microsoft.com/office/drawing/2014/main" id="{7D0C5DFE-2158-498F-8D61-347145591385}"/>
                        </a:ext>
                      </a:extLst>
                    </p:cNvPr>
                    <p:cNvSpPr/>
                    <p:nvPr/>
                  </p:nvSpPr>
                  <p:spPr>
                    <a:xfrm rot="3983353">
                      <a:off x="760930" y="2442704"/>
                      <a:ext cx="849397" cy="890772"/>
                    </a:xfrm>
                    <a:custGeom>
                      <a:avLst/>
                      <a:gdLst>
                        <a:gd name="connsiteX0" fmla="*/ 0 w 849397"/>
                        <a:gd name="connsiteY0" fmla="*/ 539619 h 890771"/>
                        <a:gd name="connsiteX1" fmla="*/ 235959 w 849397"/>
                        <a:gd name="connsiteY1" fmla="*/ 0 h 890771"/>
                        <a:gd name="connsiteX2" fmla="*/ 849397 w 849397"/>
                        <a:gd name="connsiteY2" fmla="*/ 159135 h 890771"/>
                        <a:gd name="connsiteX3" fmla="*/ 529474 w 849397"/>
                        <a:gd name="connsiteY3" fmla="*/ 890771 h 8907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49397" h="890771">
                          <a:moveTo>
                            <a:pt x="0" y="539619"/>
                          </a:moveTo>
                          <a:lnTo>
                            <a:pt x="235959" y="0"/>
                          </a:lnTo>
                          <a:lnTo>
                            <a:pt x="849397" y="159135"/>
                          </a:lnTo>
                          <a:lnTo>
                            <a:pt x="529474" y="890771"/>
                          </a:lnTo>
                          <a:close/>
                        </a:path>
                      </a:pathLst>
                    </a:custGeom>
                    <a:solidFill>
                      <a:srgbClr val="FFC16C"/>
                    </a:solidFill>
                    <a:ln>
                      <a:noFill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7" name="Freeform 30">
                      <a:extLst>
                        <a:ext uri="{FF2B5EF4-FFF2-40B4-BE49-F238E27FC236}">
                          <a16:creationId xmlns:a16="http://schemas.microsoft.com/office/drawing/2014/main" id="{87EDBE96-1585-4CEB-8FB5-DD859CAFB08E}"/>
                        </a:ext>
                      </a:extLst>
                    </p:cNvPr>
                    <p:cNvSpPr/>
                    <p:nvPr/>
                  </p:nvSpPr>
                  <p:spPr>
                    <a:xfrm rot="3983353">
                      <a:off x="727942" y="3162752"/>
                      <a:ext cx="984400" cy="1174253"/>
                    </a:xfrm>
                    <a:custGeom>
                      <a:avLst/>
                      <a:gdLst>
                        <a:gd name="connsiteX0" fmla="*/ 0 w 984401"/>
                        <a:gd name="connsiteY0" fmla="*/ 814671 h 1174254"/>
                        <a:gd name="connsiteX1" fmla="*/ 356231 w 984401"/>
                        <a:gd name="connsiteY1" fmla="*/ 0 h 1174254"/>
                        <a:gd name="connsiteX2" fmla="*/ 984401 w 984401"/>
                        <a:gd name="connsiteY2" fmla="*/ 162957 h 1174254"/>
                        <a:gd name="connsiteX3" fmla="*/ 542190 w 984401"/>
                        <a:gd name="connsiteY3" fmla="*/ 1174254 h 11742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84401" h="1174254">
                          <a:moveTo>
                            <a:pt x="0" y="814671"/>
                          </a:moveTo>
                          <a:lnTo>
                            <a:pt x="356231" y="0"/>
                          </a:lnTo>
                          <a:lnTo>
                            <a:pt x="984401" y="162957"/>
                          </a:lnTo>
                          <a:lnTo>
                            <a:pt x="542190" y="1174254"/>
                          </a:lnTo>
                          <a:close/>
                        </a:path>
                      </a:pathLst>
                    </a:custGeom>
                    <a:solidFill>
                      <a:srgbClr val="AEE982"/>
                    </a:solidFill>
                    <a:ln>
                      <a:noFill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" name="Freeform 29">
                      <a:extLst>
                        <a:ext uri="{FF2B5EF4-FFF2-40B4-BE49-F238E27FC236}">
                          <a16:creationId xmlns:a16="http://schemas.microsoft.com/office/drawing/2014/main" id="{0F49896E-9D91-400C-AFAA-6E952EFBA2C7}"/>
                        </a:ext>
                      </a:extLst>
                    </p:cNvPr>
                    <p:cNvSpPr/>
                    <p:nvPr/>
                  </p:nvSpPr>
                  <p:spPr>
                    <a:xfrm rot="3983353">
                      <a:off x="724018" y="3885928"/>
                      <a:ext cx="1093175" cy="1448275"/>
                    </a:xfrm>
                    <a:custGeom>
                      <a:avLst/>
                      <a:gdLst>
                        <a:gd name="connsiteX0" fmla="*/ 0 w 1093175"/>
                        <a:gd name="connsiteY0" fmla="*/ 1097124 h 1448275"/>
                        <a:gd name="connsiteX1" fmla="*/ 479740 w 1093175"/>
                        <a:gd name="connsiteY1" fmla="*/ 0 h 1448275"/>
                        <a:gd name="connsiteX2" fmla="*/ 1093175 w 1093175"/>
                        <a:gd name="connsiteY2" fmla="*/ 159134 h 1448275"/>
                        <a:gd name="connsiteX3" fmla="*/ 529473 w 1093175"/>
                        <a:gd name="connsiteY3" fmla="*/ 1448275 h 1448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93175" h="1448275">
                          <a:moveTo>
                            <a:pt x="0" y="1097124"/>
                          </a:moveTo>
                          <a:lnTo>
                            <a:pt x="479740" y="0"/>
                          </a:lnTo>
                          <a:lnTo>
                            <a:pt x="1093175" y="159134"/>
                          </a:lnTo>
                          <a:lnTo>
                            <a:pt x="529473" y="1448275"/>
                          </a:lnTo>
                          <a:close/>
                        </a:path>
                      </a:pathLst>
                    </a:custGeom>
                    <a:solidFill>
                      <a:srgbClr val="00D6FF"/>
                    </a:solidFill>
                    <a:ln>
                      <a:noFill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" name="Freeform 28">
                      <a:extLst>
                        <a:ext uri="{FF2B5EF4-FFF2-40B4-BE49-F238E27FC236}">
                          <a16:creationId xmlns:a16="http://schemas.microsoft.com/office/drawing/2014/main" id="{E04AB321-4B32-4328-A3A2-84322B60677E}"/>
                        </a:ext>
                      </a:extLst>
                    </p:cNvPr>
                    <p:cNvSpPr/>
                    <p:nvPr/>
                  </p:nvSpPr>
                  <p:spPr>
                    <a:xfrm rot="3983353">
                      <a:off x="565830" y="4675784"/>
                      <a:ext cx="1426306" cy="1793675"/>
                    </a:xfrm>
                    <a:custGeom>
                      <a:avLst/>
                      <a:gdLst>
                        <a:gd name="connsiteX0" fmla="*/ 0 w 1426308"/>
                        <a:gd name="connsiteY0" fmla="*/ 1355270 h 1793675"/>
                        <a:gd name="connsiteX1" fmla="*/ 624102 w 1426308"/>
                        <a:gd name="connsiteY1" fmla="*/ 0 h 1793675"/>
                        <a:gd name="connsiteX2" fmla="*/ 1426308 w 1426308"/>
                        <a:gd name="connsiteY2" fmla="*/ 208104 h 1793675"/>
                        <a:gd name="connsiteX3" fmla="*/ 696154 w 1426308"/>
                        <a:gd name="connsiteY3" fmla="*/ 1793675 h 1793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26308" h="1793675">
                          <a:moveTo>
                            <a:pt x="0" y="1355270"/>
                          </a:moveTo>
                          <a:lnTo>
                            <a:pt x="624102" y="0"/>
                          </a:lnTo>
                          <a:lnTo>
                            <a:pt x="1426308" y="208104"/>
                          </a:lnTo>
                          <a:lnTo>
                            <a:pt x="696154" y="1793675"/>
                          </a:lnTo>
                          <a:close/>
                        </a:path>
                      </a:pathLst>
                    </a:custGeom>
                    <a:solidFill>
                      <a:srgbClr val="7B6CEC"/>
                    </a:solidFill>
                    <a:ln>
                      <a:noFill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05F31D54-20B9-4607-A21D-343C36107132}"/>
                      </a:ext>
                    </a:extLst>
                  </p:cNvPr>
                  <p:cNvGrpSpPr/>
                  <p:nvPr/>
                </p:nvGrpSpPr>
                <p:grpSpPr>
                  <a:xfrm>
                    <a:off x="6064979" y="474069"/>
                    <a:ext cx="2916086" cy="5750560"/>
                    <a:chOff x="2936248" y="649328"/>
                    <a:chExt cx="2916086" cy="5750560"/>
                  </a:xfrm>
                  <a:solidFill>
                    <a:srgbClr val="7030A0"/>
                  </a:solidFill>
                </p:grpSpPr>
                <p:grpSp>
                  <p:nvGrpSpPr>
                    <p:cNvPr id="128" name="Group 127">
                      <a:extLst>
                        <a:ext uri="{FF2B5EF4-FFF2-40B4-BE49-F238E27FC236}">
                          <a16:creationId xmlns:a16="http://schemas.microsoft.com/office/drawing/2014/main" id="{B8AF822C-89F9-4FBE-A4CA-E4F63C0A58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39222" y="649328"/>
                      <a:ext cx="852341" cy="1659555"/>
                      <a:chOff x="2939222" y="649328"/>
                      <a:chExt cx="852341" cy="1659555"/>
                    </a:xfrm>
                    <a:grpFill/>
                  </p:grpSpPr>
                  <p:sp>
                    <p:nvSpPr>
                      <p:cNvPr id="133" name="Freeform 72">
                        <a:extLst>
                          <a:ext uri="{FF2B5EF4-FFF2-40B4-BE49-F238E27FC236}">
                            <a16:creationId xmlns:a16="http://schemas.microsoft.com/office/drawing/2014/main" id="{1DE302AB-1908-4F29-8083-C951D8D0C77D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2700101" y="888449"/>
                        <a:ext cx="976762" cy="498520"/>
                      </a:xfrm>
                      <a:custGeom>
                        <a:avLst/>
                        <a:gdLst>
                          <a:gd name="connsiteX0" fmla="*/ 0 w 976762"/>
                          <a:gd name="connsiteY0" fmla="*/ 496840 h 498520"/>
                          <a:gd name="connsiteX1" fmla="*/ 759844 w 976762"/>
                          <a:gd name="connsiteY1" fmla="*/ 0 h 498520"/>
                          <a:gd name="connsiteX2" fmla="*/ 976762 w 976762"/>
                          <a:gd name="connsiteY2" fmla="*/ 496848 h 498520"/>
                          <a:gd name="connsiteX3" fmla="*/ 976040 w 976762"/>
                          <a:gd name="connsiteY3" fmla="*/ 498520 h 498520"/>
                          <a:gd name="connsiteX4" fmla="*/ 2542 w 976762"/>
                          <a:gd name="connsiteY4" fmla="*/ 498520 h 498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76762" h="498520">
                            <a:moveTo>
                              <a:pt x="0" y="496840"/>
                            </a:moveTo>
                            <a:lnTo>
                              <a:pt x="759844" y="0"/>
                            </a:lnTo>
                            <a:lnTo>
                              <a:pt x="976762" y="496848"/>
                            </a:lnTo>
                            <a:lnTo>
                              <a:pt x="976040" y="498520"/>
                            </a:lnTo>
                            <a:lnTo>
                              <a:pt x="2542" y="498520"/>
                            </a:lnTo>
                            <a:close/>
                          </a:path>
                        </a:pathLst>
                      </a:custGeom>
                      <a:solidFill>
                        <a:srgbClr val="FE6695"/>
                      </a:solidFill>
                      <a:ln>
                        <a:noFill/>
                      </a:ln>
                      <a:effectLst>
                        <a:outerShdw blurRad="203200" dist="63500" algn="l" rotWithShape="0">
                          <a:schemeClr val="tx1">
                            <a:lumMod val="85000"/>
                            <a:lumOff val="15000"/>
                            <a:alpha val="40000"/>
                          </a:schemeClr>
                        </a:outerShdw>
                      </a:effectLst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34" name="Freeform 71">
                        <a:extLst>
                          <a:ext uri="{FF2B5EF4-FFF2-40B4-BE49-F238E27FC236}">
                            <a16:creationId xmlns:a16="http://schemas.microsoft.com/office/drawing/2014/main" id="{2E612F09-B5DC-4F78-B9D0-2C1AEC47719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2913562" y="1430882"/>
                        <a:ext cx="907053" cy="848949"/>
                      </a:xfrm>
                      <a:custGeom>
                        <a:avLst/>
                        <a:gdLst>
                          <a:gd name="connsiteX0" fmla="*/ 0 w 907053"/>
                          <a:gd name="connsiteY0" fmla="*/ 355367 h 848950"/>
                          <a:gd name="connsiteX1" fmla="*/ 535832 w 907053"/>
                          <a:gd name="connsiteY1" fmla="*/ 0 h 848950"/>
                          <a:gd name="connsiteX2" fmla="*/ 907053 w 907053"/>
                          <a:gd name="connsiteY2" fmla="*/ 848950 h 848950"/>
                          <a:gd name="connsiteX3" fmla="*/ 215828 w 907053"/>
                          <a:gd name="connsiteY3" fmla="*/ 848950 h 8489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907053" h="848950">
                            <a:moveTo>
                              <a:pt x="0" y="355367"/>
                            </a:moveTo>
                            <a:lnTo>
                              <a:pt x="535832" y="0"/>
                            </a:lnTo>
                            <a:lnTo>
                              <a:pt x="907053" y="848950"/>
                            </a:lnTo>
                            <a:lnTo>
                              <a:pt x="215828" y="848950"/>
                            </a:lnTo>
                            <a:close/>
                          </a:path>
                        </a:pathLst>
                      </a:custGeom>
                      <a:solidFill>
                        <a:srgbClr val="FE6695"/>
                      </a:solidFill>
                      <a:ln>
                        <a:noFill/>
                      </a:ln>
                      <a:effectLst>
                        <a:outerShdw blurRad="203200" dist="63500" algn="l" rotWithShape="0">
                          <a:schemeClr val="tx1">
                            <a:lumMod val="85000"/>
                            <a:lumOff val="15000"/>
                            <a:alpha val="40000"/>
                          </a:schemeClr>
                        </a:outerShdw>
                      </a:effectLst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29" name="Freeform 67">
                      <a:extLst>
                        <a:ext uri="{FF2B5EF4-FFF2-40B4-BE49-F238E27FC236}">
                          <a16:creationId xmlns:a16="http://schemas.microsoft.com/office/drawing/2014/main" id="{072F880E-8FD2-4494-8920-DA75C925B39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054587" y="2036155"/>
                      <a:ext cx="1123392" cy="1344966"/>
                    </a:xfrm>
                    <a:custGeom>
                      <a:avLst/>
                      <a:gdLst>
                        <a:gd name="connsiteX0" fmla="*/ 0 w 1123392"/>
                        <a:gd name="connsiteY0" fmla="*/ 359585 h 1344966"/>
                        <a:gd name="connsiteX1" fmla="*/ 542191 w 1123392"/>
                        <a:gd name="connsiteY1" fmla="*/ 0 h 1344966"/>
                        <a:gd name="connsiteX2" fmla="*/ 1123392 w 1123392"/>
                        <a:gd name="connsiteY2" fmla="*/ 1329159 h 1344966"/>
                        <a:gd name="connsiteX3" fmla="*/ 1116480 w 1123392"/>
                        <a:gd name="connsiteY3" fmla="*/ 1344966 h 1344966"/>
                        <a:gd name="connsiteX4" fmla="*/ 430878 w 1123392"/>
                        <a:gd name="connsiteY4" fmla="*/ 1344966 h 13449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23392" h="1344966">
                          <a:moveTo>
                            <a:pt x="0" y="359585"/>
                          </a:moveTo>
                          <a:lnTo>
                            <a:pt x="542191" y="0"/>
                          </a:lnTo>
                          <a:lnTo>
                            <a:pt x="1123392" y="1329159"/>
                          </a:lnTo>
                          <a:lnTo>
                            <a:pt x="1116480" y="1344966"/>
                          </a:lnTo>
                          <a:lnTo>
                            <a:pt x="430878" y="1344966"/>
                          </a:lnTo>
                          <a:close/>
                        </a:path>
                      </a:pathLst>
                    </a:custGeom>
                    <a:solidFill>
                      <a:srgbClr val="DB8C37"/>
                    </a:solidFill>
                    <a:ln>
                      <a:noFill/>
                    </a:ln>
                    <a:effectLst>
                      <a:outerShdw blurRad="215900" dist="63500" algn="l" rotWithShape="0">
                        <a:schemeClr val="tx1">
                          <a:lumMod val="85000"/>
                          <a:lumOff val="15000"/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Freeform 66">
                      <a:extLst>
                        <a:ext uri="{FF2B5EF4-FFF2-40B4-BE49-F238E27FC236}">
                          <a16:creationId xmlns:a16="http://schemas.microsoft.com/office/drawing/2014/main" id="{9166E3E6-735E-40B5-B612-28FDF89DFFB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95074" y="2644192"/>
                      <a:ext cx="1333116" cy="1841564"/>
                    </a:xfrm>
                    <a:custGeom>
                      <a:avLst/>
                      <a:gdLst>
                        <a:gd name="connsiteX0" fmla="*/ 0 w 1333116"/>
                        <a:gd name="connsiteY0" fmla="*/ 351152 h 1841564"/>
                        <a:gd name="connsiteX1" fmla="*/ 529476 w 1333116"/>
                        <a:gd name="connsiteY1" fmla="*/ 0 h 1841564"/>
                        <a:gd name="connsiteX2" fmla="*/ 1333116 w 1333116"/>
                        <a:gd name="connsiteY2" fmla="*/ 1837861 h 1841564"/>
                        <a:gd name="connsiteX3" fmla="*/ 1331497 w 1333116"/>
                        <a:gd name="connsiteY3" fmla="*/ 1841564 h 1841564"/>
                        <a:gd name="connsiteX4" fmla="*/ 632071 w 1333116"/>
                        <a:gd name="connsiteY4" fmla="*/ 1841564 h 1841564"/>
                        <a:gd name="connsiteX5" fmla="*/ 641892 w 1333116"/>
                        <a:gd name="connsiteY5" fmla="*/ 1819104 h 1841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33116" h="1841564">
                          <a:moveTo>
                            <a:pt x="0" y="351152"/>
                          </a:moveTo>
                          <a:lnTo>
                            <a:pt x="529476" y="0"/>
                          </a:lnTo>
                          <a:lnTo>
                            <a:pt x="1333116" y="1837861"/>
                          </a:lnTo>
                          <a:lnTo>
                            <a:pt x="1331497" y="1841564"/>
                          </a:lnTo>
                          <a:lnTo>
                            <a:pt x="632071" y="1841564"/>
                          </a:lnTo>
                          <a:lnTo>
                            <a:pt x="641892" y="1819104"/>
                          </a:lnTo>
                          <a:close/>
                        </a:path>
                      </a:pathLst>
                    </a:custGeom>
                    <a:solidFill>
                      <a:srgbClr val="51A622"/>
                    </a:solidFill>
                    <a:ln>
                      <a:noFill/>
                    </a:ln>
                    <a:effectLst>
                      <a:outerShdw blurRad="228600" dist="63500" algn="l" rotWithShape="0">
                        <a:schemeClr val="tx1">
                          <a:lumMod val="85000"/>
                          <a:lumOff val="15000"/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Freeform 65">
                      <a:extLst>
                        <a:ext uri="{FF2B5EF4-FFF2-40B4-BE49-F238E27FC236}">
                          <a16:creationId xmlns:a16="http://schemas.microsoft.com/office/drawing/2014/main" id="{26D110C7-B3A9-410B-A133-348971EBEF6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28893" y="3244522"/>
                      <a:ext cx="1555552" cy="2340841"/>
                    </a:xfrm>
                    <a:custGeom>
                      <a:avLst/>
                      <a:gdLst>
                        <a:gd name="connsiteX0" fmla="*/ 0 w 1555552"/>
                        <a:gd name="connsiteY0" fmla="*/ 359584 h 2340841"/>
                        <a:gd name="connsiteX1" fmla="*/ 542187 w 1555552"/>
                        <a:gd name="connsiteY1" fmla="*/ 0 h 2340841"/>
                        <a:gd name="connsiteX2" fmla="*/ 1555552 w 1555552"/>
                        <a:gd name="connsiteY2" fmla="*/ 2317484 h 2340841"/>
                        <a:gd name="connsiteX3" fmla="*/ 1545339 w 1555552"/>
                        <a:gd name="connsiteY3" fmla="*/ 2340841 h 2340841"/>
                        <a:gd name="connsiteX4" fmla="*/ 862319 w 1555552"/>
                        <a:gd name="connsiteY4" fmla="*/ 2340841 h 2340841"/>
                        <a:gd name="connsiteX5" fmla="*/ 864332 w 1555552"/>
                        <a:gd name="connsiteY5" fmla="*/ 2336237 h 23408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55552" h="2340841">
                          <a:moveTo>
                            <a:pt x="0" y="359584"/>
                          </a:moveTo>
                          <a:lnTo>
                            <a:pt x="542187" y="0"/>
                          </a:lnTo>
                          <a:lnTo>
                            <a:pt x="1555552" y="2317484"/>
                          </a:lnTo>
                          <a:lnTo>
                            <a:pt x="1545339" y="2340841"/>
                          </a:lnTo>
                          <a:lnTo>
                            <a:pt x="862319" y="2340841"/>
                          </a:lnTo>
                          <a:lnTo>
                            <a:pt x="864332" y="2336237"/>
                          </a:lnTo>
                          <a:close/>
                        </a:path>
                      </a:pathLst>
                    </a:custGeom>
                    <a:solidFill>
                      <a:srgbClr val="008FD4"/>
                    </a:solidFill>
                    <a:ln>
                      <a:noFill/>
                    </a:ln>
                    <a:effectLst>
                      <a:outerShdw blurRad="241300" dist="63500" algn="l" rotWithShape="0">
                        <a:schemeClr val="tx1">
                          <a:lumMod val="85000"/>
                          <a:lumOff val="15000"/>
                          <a:alpha val="40000"/>
                        </a:schemeClr>
                      </a:outerShdw>
                    </a:effectLst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2" name="Freeform 64">
                      <a:extLst>
                        <a:ext uri="{FF2B5EF4-FFF2-40B4-BE49-F238E27FC236}">
                          <a16:creationId xmlns:a16="http://schemas.microsoft.com/office/drawing/2014/main" id="{38299593-EFC4-46B5-8AC4-3E0581E3861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375397" y="3922951"/>
                      <a:ext cx="2045248" cy="2908626"/>
                    </a:xfrm>
                    <a:custGeom>
                      <a:avLst/>
                      <a:gdLst>
                        <a:gd name="connsiteX0" fmla="*/ 0 w 2045248"/>
                        <a:gd name="connsiteY0" fmla="*/ 448933 h 2908626"/>
                        <a:gd name="connsiteX1" fmla="*/ 712871 w 2045248"/>
                        <a:gd name="connsiteY1" fmla="*/ 0 h 2908626"/>
                        <a:gd name="connsiteX2" fmla="*/ 2045248 w 2045248"/>
                        <a:gd name="connsiteY2" fmla="*/ 2893335 h 2908626"/>
                        <a:gd name="connsiteX3" fmla="*/ 2038207 w 2045248"/>
                        <a:gd name="connsiteY3" fmla="*/ 2908626 h 2908626"/>
                        <a:gd name="connsiteX4" fmla="*/ 1132689 w 2045248"/>
                        <a:gd name="connsiteY4" fmla="*/ 2908626 h 2908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45248" h="2908626">
                          <a:moveTo>
                            <a:pt x="0" y="448933"/>
                          </a:moveTo>
                          <a:lnTo>
                            <a:pt x="712871" y="0"/>
                          </a:lnTo>
                          <a:lnTo>
                            <a:pt x="2045248" y="2893335"/>
                          </a:lnTo>
                          <a:lnTo>
                            <a:pt x="2038207" y="2908626"/>
                          </a:lnTo>
                          <a:lnTo>
                            <a:pt x="1132689" y="2908626"/>
                          </a:lnTo>
                          <a:close/>
                        </a:path>
                      </a:pathLst>
                    </a:custGeom>
                    <a:solidFill>
                      <a:srgbClr val="6055AB"/>
                    </a:solidFill>
                    <a:ln>
                      <a:noFill/>
                    </a:ln>
                    <a:effectLst>
                      <a:outerShdw blurRad="203200" dist="889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ABB8C8AB-C0C3-4972-91C3-0809A8CA9050}"/>
                    </a:ext>
                  </a:extLst>
                </p:cNvPr>
                <p:cNvSpPr/>
                <p:nvPr/>
              </p:nvSpPr>
              <p:spPr>
                <a:xfrm>
                  <a:off x="6062211" y="682113"/>
                  <a:ext cx="21600" cy="1332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5000">
                      <a:schemeClr val="bg1">
                        <a:alpha val="82000"/>
                      </a:schemeClr>
                    </a:gs>
                    <a:gs pos="85000">
                      <a:srgbClr val="FFFFFF">
                        <a:alpha val="10000"/>
                      </a:srgbClr>
                    </a:gs>
                    <a:gs pos="68000">
                      <a:srgbClr val="FFFFFF">
                        <a:alpha val="26000"/>
                      </a:srgbClr>
                    </a:gs>
                    <a:gs pos="50000">
                      <a:srgbClr val="FFFFFF">
                        <a:alpha val="59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2FA06B5F-13A9-4865-9352-9015986DA27F}"/>
                    </a:ext>
                  </a:extLst>
                </p:cNvPr>
                <p:cNvSpPr/>
                <p:nvPr/>
              </p:nvSpPr>
              <p:spPr>
                <a:xfrm>
                  <a:off x="6063804" y="2454750"/>
                  <a:ext cx="14400" cy="576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5000">
                      <a:schemeClr val="bg1">
                        <a:alpha val="82000"/>
                      </a:schemeClr>
                    </a:gs>
                    <a:gs pos="85000">
                      <a:srgbClr val="FFFFFF">
                        <a:alpha val="10000"/>
                      </a:srgbClr>
                    </a:gs>
                    <a:gs pos="68000">
                      <a:srgbClr val="FFFFFF">
                        <a:alpha val="26000"/>
                      </a:srgbClr>
                    </a:gs>
                    <a:gs pos="50000">
                      <a:srgbClr val="FFFFFF">
                        <a:alpha val="59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1401B0E-FF79-40B6-B5CA-963F2ADD4B10}"/>
                    </a:ext>
                  </a:extLst>
                </p:cNvPr>
                <p:cNvSpPr/>
                <p:nvPr/>
              </p:nvSpPr>
              <p:spPr>
                <a:xfrm>
                  <a:off x="6060753" y="3389558"/>
                  <a:ext cx="14400" cy="648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5000">
                      <a:schemeClr val="bg1">
                        <a:alpha val="82000"/>
                      </a:schemeClr>
                    </a:gs>
                    <a:gs pos="85000">
                      <a:srgbClr val="FFFFFF">
                        <a:alpha val="10000"/>
                      </a:srgbClr>
                    </a:gs>
                    <a:gs pos="68000">
                      <a:srgbClr val="FFFFFF">
                        <a:alpha val="26000"/>
                      </a:srgbClr>
                    </a:gs>
                    <a:gs pos="50000">
                      <a:srgbClr val="FFFFFF">
                        <a:alpha val="59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1FEEB2F1-16BB-4567-B5E8-738D092C37EC}"/>
                    </a:ext>
                  </a:extLst>
                </p:cNvPr>
                <p:cNvSpPr/>
                <p:nvPr/>
              </p:nvSpPr>
              <p:spPr>
                <a:xfrm>
                  <a:off x="6065302" y="4335516"/>
                  <a:ext cx="14400" cy="684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5000">
                      <a:schemeClr val="bg1">
                        <a:alpha val="82000"/>
                      </a:schemeClr>
                    </a:gs>
                    <a:gs pos="85000">
                      <a:srgbClr val="FFFFFF">
                        <a:alpha val="10000"/>
                      </a:srgbClr>
                    </a:gs>
                    <a:gs pos="68000">
                      <a:srgbClr val="FFFFFF">
                        <a:alpha val="26000"/>
                      </a:srgbClr>
                    </a:gs>
                    <a:gs pos="50000">
                      <a:srgbClr val="FFFFFF">
                        <a:alpha val="59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BE5C9427-C925-4BEE-9AB3-35AFC1A73DBF}"/>
                    </a:ext>
                  </a:extLst>
                </p:cNvPr>
                <p:cNvSpPr/>
                <p:nvPr/>
              </p:nvSpPr>
              <p:spPr>
                <a:xfrm>
                  <a:off x="6066455" y="5361098"/>
                  <a:ext cx="14400" cy="8280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25000">
                      <a:schemeClr val="bg1">
                        <a:alpha val="82000"/>
                      </a:schemeClr>
                    </a:gs>
                    <a:gs pos="85000">
                      <a:srgbClr val="FFFFFF">
                        <a:alpha val="10000"/>
                      </a:srgbClr>
                    </a:gs>
                    <a:gs pos="68000">
                      <a:srgbClr val="FFFFFF">
                        <a:alpha val="26000"/>
                      </a:srgbClr>
                    </a:gs>
                    <a:gs pos="50000">
                      <a:srgbClr val="FFFFFF">
                        <a:alpha val="59000"/>
                      </a:srgb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411B9B93-4404-4F11-B785-2866597CFE31}"/>
                    </a:ext>
                  </a:extLst>
                </p:cNvPr>
                <p:cNvGrpSpPr/>
                <p:nvPr/>
              </p:nvGrpSpPr>
              <p:grpSpPr>
                <a:xfrm>
                  <a:off x="4316476" y="4665985"/>
                  <a:ext cx="1260000" cy="270000"/>
                  <a:chOff x="4316476" y="4665985"/>
                  <a:chExt cx="1260000" cy="270000"/>
                </a:xfrm>
              </p:grpSpPr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39ACAC44-B767-4D50-B03F-239F3F43CA49}"/>
                      </a:ext>
                    </a:extLst>
                  </p:cNvPr>
                  <p:cNvSpPr/>
                  <p:nvPr/>
                </p:nvSpPr>
                <p:spPr>
                  <a:xfrm rot="17624833">
                    <a:off x="4939276" y="4170401"/>
                    <a:ext cx="14400" cy="1260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25000">
                        <a:schemeClr val="bg1">
                          <a:alpha val="82000"/>
                        </a:schemeClr>
                      </a:gs>
                      <a:gs pos="85000">
                        <a:srgbClr val="FFFFFF">
                          <a:alpha val="10000"/>
                        </a:srgbClr>
                      </a:gs>
                      <a:gs pos="68000">
                        <a:srgbClr val="FFFFFF">
                          <a:alpha val="26000"/>
                        </a:srgbClr>
                      </a:gs>
                      <a:gs pos="50000">
                        <a:srgbClr val="FFFFFF">
                          <a:alpha val="59000"/>
                        </a:srgb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273C7ECD-E7BF-415A-9C16-27441F88B0B1}"/>
                      </a:ext>
                    </a:extLst>
                  </p:cNvPr>
                  <p:cNvSpPr/>
                  <p:nvPr/>
                </p:nvSpPr>
                <p:spPr>
                  <a:xfrm rot="1063619">
                    <a:off x="4940970" y="4665985"/>
                    <a:ext cx="7200" cy="270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0000">
                        <a:srgbClr val="FFFFFF">
                          <a:alpha val="10000"/>
                        </a:srgbClr>
                      </a:gs>
                      <a:gs pos="45000">
                        <a:srgbClr val="FFFFFF">
                          <a:alpha val="26000"/>
                        </a:srgbClr>
                      </a:gs>
                      <a:gs pos="22000">
                        <a:srgbClr val="FFFFFF">
                          <a:alpha val="59000"/>
                        </a:srgbClr>
                      </a:gs>
                      <a:gs pos="9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0C41F4A5-46D6-4337-B8C1-806B680A7D32}"/>
                      </a:ext>
                    </a:extLst>
                  </p:cNvPr>
                  <p:cNvSpPr/>
                  <p:nvPr/>
                </p:nvSpPr>
                <p:spPr>
                  <a:xfrm rot="20816001">
                    <a:off x="4940449" y="4708000"/>
                    <a:ext cx="7200" cy="180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0000">
                        <a:srgbClr val="FFFFFF">
                          <a:alpha val="10000"/>
                        </a:srgbClr>
                      </a:gs>
                      <a:gs pos="45000">
                        <a:srgbClr val="FFFFFF">
                          <a:alpha val="26000"/>
                        </a:srgbClr>
                      </a:gs>
                      <a:gs pos="22000">
                        <a:srgbClr val="FFFFFF">
                          <a:alpha val="59000"/>
                        </a:srgbClr>
                      </a:gs>
                      <a:gs pos="9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068195FA-287D-4BEF-8A98-9C7674606F42}"/>
                      </a:ext>
                    </a:extLst>
                  </p:cNvPr>
                  <p:cNvSpPr/>
                  <p:nvPr/>
                </p:nvSpPr>
                <p:spPr>
                  <a:xfrm rot="2975721">
                    <a:off x="4945443" y="4709161"/>
                    <a:ext cx="7200" cy="180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0000">
                        <a:srgbClr val="FFFFFF">
                          <a:alpha val="10000"/>
                        </a:srgbClr>
                      </a:gs>
                      <a:gs pos="45000">
                        <a:srgbClr val="FFFFFF">
                          <a:alpha val="26000"/>
                        </a:srgbClr>
                      </a:gs>
                      <a:gs pos="22000">
                        <a:srgbClr val="FFFFFF">
                          <a:alpha val="59000"/>
                        </a:srgbClr>
                      </a:gs>
                      <a:gs pos="9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Oval 119">
                    <a:extLst>
                      <a:ext uri="{FF2B5EF4-FFF2-40B4-BE49-F238E27FC236}">
                        <a16:creationId xmlns:a16="http://schemas.microsoft.com/office/drawing/2014/main" id="{36991960-7FD7-4AAF-A6C0-60747BA556AC}"/>
                      </a:ext>
                    </a:extLst>
                  </p:cNvPr>
                  <p:cNvSpPr/>
                  <p:nvPr/>
                </p:nvSpPr>
                <p:spPr>
                  <a:xfrm rot="1371931">
                    <a:off x="4630365" y="4779329"/>
                    <a:ext cx="648000" cy="432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20000">
                        <a:schemeClr val="bg1">
                          <a:alpha val="70000"/>
                        </a:schemeClr>
                      </a:gs>
                      <a:gs pos="80000">
                        <a:srgbClr val="FFFFFF">
                          <a:alpha val="20000"/>
                        </a:srgbClr>
                      </a:gs>
                      <a:gs pos="60000">
                        <a:srgbClr val="FFFFFF">
                          <a:alpha val="50000"/>
                        </a:srgb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37B225BC-48C8-4043-BE65-51F450D6AB7A}"/>
                    </a:ext>
                  </a:extLst>
                </p:cNvPr>
                <p:cNvGrpSpPr/>
                <p:nvPr/>
              </p:nvGrpSpPr>
              <p:grpSpPr>
                <a:xfrm>
                  <a:off x="4560647" y="3804080"/>
                  <a:ext cx="1260000" cy="270000"/>
                  <a:chOff x="4316476" y="4665985"/>
                  <a:chExt cx="1260000" cy="270000"/>
                </a:xfrm>
              </p:grpSpPr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D7925978-F5AB-400E-90FF-DC4885FA6381}"/>
                      </a:ext>
                    </a:extLst>
                  </p:cNvPr>
                  <p:cNvSpPr/>
                  <p:nvPr/>
                </p:nvSpPr>
                <p:spPr>
                  <a:xfrm rot="17624833">
                    <a:off x="4939276" y="4170401"/>
                    <a:ext cx="14400" cy="1260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25000">
                        <a:schemeClr val="bg1">
                          <a:alpha val="82000"/>
                        </a:schemeClr>
                      </a:gs>
                      <a:gs pos="85000">
                        <a:srgbClr val="FFFFFF">
                          <a:alpha val="10000"/>
                        </a:srgbClr>
                      </a:gs>
                      <a:gs pos="68000">
                        <a:srgbClr val="FFFFFF">
                          <a:alpha val="26000"/>
                        </a:srgbClr>
                      </a:gs>
                      <a:gs pos="50000">
                        <a:srgbClr val="FFFFFF">
                          <a:alpha val="59000"/>
                        </a:srgb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0AF73E60-587D-4A8E-A837-A74FBE24F26F}"/>
                      </a:ext>
                    </a:extLst>
                  </p:cNvPr>
                  <p:cNvSpPr/>
                  <p:nvPr/>
                </p:nvSpPr>
                <p:spPr>
                  <a:xfrm rot="1063619">
                    <a:off x="4940970" y="4665985"/>
                    <a:ext cx="7200" cy="270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0000">
                        <a:srgbClr val="FFFFFF">
                          <a:alpha val="10000"/>
                        </a:srgbClr>
                      </a:gs>
                      <a:gs pos="45000">
                        <a:srgbClr val="FFFFFF">
                          <a:alpha val="26000"/>
                        </a:srgbClr>
                      </a:gs>
                      <a:gs pos="22000">
                        <a:srgbClr val="FFFFFF">
                          <a:alpha val="59000"/>
                        </a:srgbClr>
                      </a:gs>
                      <a:gs pos="9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80C4CB88-901C-45E9-80EF-9B74800646B5}"/>
                      </a:ext>
                    </a:extLst>
                  </p:cNvPr>
                  <p:cNvSpPr/>
                  <p:nvPr/>
                </p:nvSpPr>
                <p:spPr>
                  <a:xfrm rot="20816001">
                    <a:off x="4940449" y="4708000"/>
                    <a:ext cx="7200" cy="180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0000">
                        <a:srgbClr val="FFFFFF">
                          <a:alpha val="10000"/>
                        </a:srgbClr>
                      </a:gs>
                      <a:gs pos="45000">
                        <a:srgbClr val="FFFFFF">
                          <a:alpha val="26000"/>
                        </a:srgbClr>
                      </a:gs>
                      <a:gs pos="22000">
                        <a:srgbClr val="FFFFFF">
                          <a:alpha val="59000"/>
                        </a:srgbClr>
                      </a:gs>
                      <a:gs pos="9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381473D7-8343-4E25-84CA-0B6479A028B4}"/>
                      </a:ext>
                    </a:extLst>
                  </p:cNvPr>
                  <p:cNvSpPr/>
                  <p:nvPr/>
                </p:nvSpPr>
                <p:spPr>
                  <a:xfrm rot="2975721">
                    <a:off x="4945443" y="4709161"/>
                    <a:ext cx="7200" cy="180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0000">
                        <a:srgbClr val="FFFFFF">
                          <a:alpha val="10000"/>
                        </a:srgbClr>
                      </a:gs>
                      <a:gs pos="45000">
                        <a:srgbClr val="FFFFFF">
                          <a:alpha val="26000"/>
                        </a:srgbClr>
                      </a:gs>
                      <a:gs pos="22000">
                        <a:srgbClr val="FFFFFF">
                          <a:alpha val="59000"/>
                        </a:srgbClr>
                      </a:gs>
                      <a:gs pos="9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1DCE3ADD-F1C0-47F1-87FE-747A567AB3A1}"/>
                      </a:ext>
                    </a:extLst>
                  </p:cNvPr>
                  <p:cNvSpPr/>
                  <p:nvPr/>
                </p:nvSpPr>
                <p:spPr>
                  <a:xfrm rot="1371931">
                    <a:off x="4630365" y="4779329"/>
                    <a:ext cx="648000" cy="432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20000">
                        <a:schemeClr val="bg1">
                          <a:alpha val="70000"/>
                        </a:schemeClr>
                      </a:gs>
                      <a:gs pos="80000">
                        <a:srgbClr val="FFFFFF">
                          <a:alpha val="20000"/>
                        </a:srgbClr>
                      </a:gs>
                      <a:gs pos="60000">
                        <a:srgbClr val="FFFFFF">
                          <a:alpha val="50000"/>
                        </a:srgb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F9CBF347-7532-44BF-B052-02CE8B18BB94}"/>
                    </a:ext>
                  </a:extLst>
                </p:cNvPr>
                <p:cNvGrpSpPr/>
                <p:nvPr/>
              </p:nvGrpSpPr>
              <p:grpSpPr>
                <a:xfrm>
                  <a:off x="4934485" y="2962696"/>
                  <a:ext cx="929962" cy="199278"/>
                  <a:chOff x="4316476" y="4665985"/>
                  <a:chExt cx="1260000" cy="270000"/>
                </a:xfrm>
              </p:grpSpPr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62425DBB-F127-405C-9FC1-C12AE3A165EC}"/>
                      </a:ext>
                    </a:extLst>
                  </p:cNvPr>
                  <p:cNvSpPr/>
                  <p:nvPr/>
                </p:nvSpPr>
                <p:spPr>
                  <a:xfrm rot="17624833">
                    <a:off x="4939276" y="4170401"/>
                    <a:ext cx="14400" cy="1260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25000">
                        <a:schemeClr val="bg1">
                          <a:alpha val="82000"/>
                        </a:schemeClr>
                      </a:gs>
                      <a:gs pos="85000">
                        <a:srgbClr val="FFFFFF">
                          <a:alpha val="10000"/>
                        </a:srgbClr>
                      </a:gs>
                      <a:gs pos="68000">
                        <a:srgbClr val="FFFFFF">
                          <a:alpha val="26000"/>
                        </a:srgbClr>
                      </a:gs>
                      <a:gs pos="50000">
                        <a:srgbClr val="FFFFFF">
                          <a:alpha val="59000"/>
                        </a:srgb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5BF57737-F94D-4248-B1C7-FCAD36D6EBC9}"/>
                      </a:ext>
                    </a:extLst>
                  </p:cNvPr>
                  <p:cNvSpPr/>
                  <p:nvPr/>
                </p:nvSpPr>
                <p:spPr>
                  <a:xfrm rot="1063619">
                    <a:off x="4940970" y="4665985"/>
                    <a:ext cx="7200" cy="270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0000">
                        <a:srgbClr val="FFFFFF">
                          <a:alpha val="10000"/>
                        </a:srgbClr>
                      </a:gs>
                      <a:gs pos="45000">
                        <a:srgbClr val="FFFFFF">
                          <a:alpha val="26000"/>
                        </a:srgbClr>
                      </a:gs>
                      <a:gs pos="22000">
                        <a:srgbClr val="FFFFFF">
                          <a:alpha val="59000"/>
                        </a:srgbClr>
                      </a:gs>
                      <a:gs pos="9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BBF97F40-63C5-4514-90B2-497DB1F447D5}"/>
                      </a:ext>
                    </a:extLst>
                  </p:cNvPr>
                  <p:cNvSpPr/>
                  <p:nvPr/>
                </p:nvSpPr>
                <p:spPr>
                  <a:xfrm rot="20816001">
                    <a:off x="4940449" y="4708000"/>
                    <a:ext cx="7200" cy="180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0000">
                        <a:srgbClr val="FFFFFF">
                          <a:alpha val="10000"/>
                        </a:srgbClr>
                      </a:gs>
                      <a:gs pos="45000">
                        <a:srgbClr val="FFFFFF">
                          <a:alpha val="26000"/>
                        </a:srgbClr>
                      </a:gs>
                      <a:gs pos="22000">
                        <a:srgbClr val="FFFFFF">
                          <a:alpha val="59000"/>
                        </a:srgbClr>
                      </a:gs>
                      <a:gs pos="9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CC2DFADC-B28D-4E4F-B4C3-6E1EA12C7DD9}"/>
                      </a:ext>
                    </a:extLst>
                  </p:cNvPr>
                  <p:cNvSpPr/>
                  <p:nvPr/>
                </p:nvSpPr>
                <p:spPr>
                  <a:xfrm rot="2975721">
                    <a:off x="4945443" y="4709161"/>
                    <a:ext cx="7200" cy="180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0000">
                        <a:srgbClr val="FFFFFF">
                          <a:alpha val="10000"/>
                        </a:srgbClr>
                      </a:gs>
                      <a:gs pos="45000">
                        <a:srgbClr val="FFFFFF">
                          <a:alpha val="26000"/>
                        </a:srgbClr>
                      </a:gs>
                      <a:gs pos="22000">
                        <a:srgbClr val="FFFFFF">
                          <a:alpha val="59000"/>
                        </a:srgbClr>
                      </a:gs>
                      <a:gs pos="9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CD667ADF-8F9F-426E-9874-8DBD1BACE784}"/>
                      </a:ext>
                    </a:extLst>
                  </p:cNvPr>
                  <p:cNvSpPr/>
                  <p:nvPr/>
                </p:nvSpPr>
                <p:spPr>
                  <a:xfrm rot="1371931">
                    <a:off x="4630365" y="4779329"/>
                    <a:ext cx="648000" cy="432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20000">
                        <a:schemeClr val="bg1">
                          <a:alpha val="70000"/>
                        </a:schemeClr>
                      </a:gs>
                      <a:gs pos="80000">
                        <a:srgbClr val="FFFFFF">
                          <a:alpha val="20000"/>
                        </a:srgbClr>
                      </a:gs>
                      <a:gs pos="60000">
                        <a:srgbClr val="FFFFFF">
                          <a:alpha val="50000"/>
                        </a:srgb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7C664647-2068-4EA6-8192-05276EC396BA}"/>
                    </a:ext>
                  </a:extLst>
                </p:cNvPr>
                <p:cNvGrpSpPr/>
                <p:nvPr/>
              </p:nvGrpSpPr>
              <p:grpSpPr>
                <a:xfrm>
                  <a:off x="5175050" y="2108348"/>
                  <a:ext cx="872539" cy="186973"/>
                  <a:chOff x="4316476" y="4665985"/>
                  <a:chExt cx="1260000" cy="270000"/>
                </a:xfrm>
              </p:grpSpPr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3778B5EC-DFC1-4B44-BB53-CF65236C75F9}"/>
                      </a:ext>
                    </a:extLst>
                  </p:cNvPr>
                  <p:cNvSpPr/>
                  <p:nvPr/>
                </p:nvSpPr>
                <p:spPr>
                  <a:xfrm rot="17624833">
                    <a:off x="4939276" y="4170401"/>
                    <a:ext cx="14400" cy="1260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25000">
                        <a:schemeClr val="bg1">
                          <a:alpha val="82000"/>
                        </a:schemeClr>
                      </a:gs>
                      <a:gs pos="85000">
                        <a:srgbClr val="FFFFFF">
                          <a:alpha val="10000"/>
                        </a:srgbClr>
                      </a:gs>
                      <a:gs pos="68000">
                        <a:srgbClr val="FFFFFF">
                          <a:alpha val="26000"/>
                        </a:srgbClr>
                      </a:gs>
                      <a:gs pos="50000">
                        <a:srgbClr val="FFFFFF">
                          <a:alpha val="59000"/>
                        </a:srgb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CC726BC8-8B10-4EAC-A542-10A50A632E0E}"/>
                      </a:ext>
                    </a:extLst>
                  </p:cNvPr>
                  <p:cNvSpPr/>
                  <p:nvPr/>
                </p:nvSpPr>
                <p:spPr>
                  <a:xfrm rot="1063619">
                    <a:off x="4940970" y="4665985"/>
                    <a:ext cx="7200" cy="270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0000">
                        <a:srgbClr val="FFFFFF">
                          <a:alpha val="10000"/>
                        </a:srgbClr>
                      </a:gs>
                      <a:gs pos="45000">
                        <a:srgbClr val="FFFFFF">
                          <a:alpha val="26000"/>
                        </a:srgbClr>
                      </a:gs>
                      <a:gs pos="22000">
                        <a:srgbClr val="FFFFFF">
                          <a:alpha val="59000"/>
                        </a:srgbClr>
                      </a:gs>
                      <a:gs pos="9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D1CAB59A-1E50-49E4-8FBD-818F2757677B}"/>
                      </a:ext>
                    </a:extLst>
                  </p:cNvPr>
                  <p:cNvSpPr/>
                  <p:nvPr/>
                </p:nvSpPr>
                <p:spPr>
                  <a:xfrm rot="20816001">
                    <a:off x="4940449" y="4708000"/>
                    <a:ext cx="7200" cy="180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0000">
                        <a:srgbClr val="FFFFFF">
                          <a:alpha val="10000"/>
                        </a:srgbClr>
                      </a:gs>
                      <a:gs pos="45000">
                        <a:srgbClr val="FFFFFF">
                          <a:alpha val="26000"/>
                        </a:srgbClr>
                      </a:gs>
                      <a:gs pos="22000">
                        <a:srgbClr val="FFFFFF">
                          <a:alpha val="59000"/>
                        </a:srgbClr>
                      </a:gs>
                      <a:gs pos="9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502E2037-0E56-4CF1-B475-D6D4FE613883}"/>
                      </a:ext>
                    </a:extLst>
                  </p:cNvPr>
                  <p:cNvSpPr/>
                  <p:nvPr/>
                </p:nvSpPr>
                <p:spPr>
                  <a:xfrm rot="2975721">
                    <a:off x="4945443" y="4709161"/>
                    <a:ext cx="7200" cy="180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70000">
                        <a:srgbClr val="FFFFFF">
                          <a:alpha val="10000"/>
                        </a:srgbClr>
                      </a:gs>
                      <a:gs pos="45000">
                        <a:srgbClr val="FFFFFF">
                          <a:alpha val="26000"/>
                        </a:srgbClr>
                      </a:gs>
                      <a:gs pos="22000">
                        <a:srgbClr val="FFFFFF">
                          <a:alpha val="59000"/>
                        </a:srgbClr>
                      </a:gs>
                      <a:gs pos="9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8EE8B967-9268-497B-A237-2F6AF7C496E6}"/>
                      </a:ext>
                    </a:extLst>
                  </p:cNvPr>
                  <p:cNvSpPr/>
                  <p:nvPr/>
                </p:nvSpPr>
                <p:spPr>
                  <a:xfrm rot="1371931">
                    <a:off x="4630365" y="4779329"/>
                    <a:ext cx="648000" cy="432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20000">
                        <a:schemeClr val="bg1">
                          <a:alpha val="70000"/>
                        </a:schemeClr>
                      </a:gs>
                      <a:gs pos="80000">
                        <a:srgbClr val="FFFFFF">
                          <a:alpha val="20000"/>
                        </a:srgbClr>
                      </a:gs>
                      <a:gs pos="60000">
                        <a:srgbClr val="FFFFFF">
                          <a:alpha val="50000"/>
                        </a:srgb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5" name="文本框 2">
              <a:extLst>
                <a:ext uri="{FF2B5EF4-FFF2-40B4-BE49-F238E27FC236}">
                  <a16:creationId xmlns:a16="http://schemas.microsoft.com/office/drawing/2014/main" id="{AC369A86-3ABD-4500-840F-D8910B7F32E5}"/>
                </a:ext>
              </a:extLst>
            </p:cNvPr>
            <p:cNvSpPr txBox="1"/>
            <p:nvPr/>
          </p:nvSpPr>
          <p:spPr>
            <a:xfrm>
              <a:off x="6394260" y="4726818"/>
              <a:ext cx="28342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D9D9D9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rPr>
                <a:t>杂乱无序的</a:t>
              </a:r>
              <a:r>
                <a:rPr lang="zh-CN" altLang="en-US" sz="20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rPr>
                <a:t>数字和文字   </a:t>
              </a:r>
              <a:endParaRPr lang="en-GB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9">
              <a:extLst>
                <a:ext uri="{FF2B5EF4-FFF2-40B4-BE49-F238E27FC236}">
                  <a16:creationId xmlns:a16="http://schemas.microsoft.com/office/drawing/2014/main" id="{5D2153C4-72F1-4DC8-A78E-3AA2A58997E4}"/>
                </a:ext>
              </a:extLst>
            </p:cNvPr>
            <p:cNvSpPr txBox="1"/>
            <p:nvPr/>
          </p:nvSpPr>
          <p:spPr>
            <a:xfrm>
              <a:off x="6031322" y="4080972"/>
              <a:ext cx="2808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D9D9D9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rPr>
                <a:t>特定环境下的</a:t>
              </a:r>
              <a:r>
                <a:rPr lang="zh-CN" altLang="en-US" sz="20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rPr>
                <a:t>数据</a:t>
              </a:r>
              <a:endParaRPr lang="en-US" altLang="zh-C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10">
              <a:extLst>
                <a:ext uri="{FF2B5EF4-FFF2-40B4-BE49-F238E27FC236}">
                  <a16:creationId xmlns:a16="http://schemas.microsoft.com/office/drawing/2014/main" id="{6A6BD2A9-8A66-462F-A37A-A761D66E4163}"/>
                </a:ext>
              </a:extLst>
            </p:cNvPr>
            <p:cNvSpPr txBox="1"/>
            <p:nvPr/>
          </p:nvSpPr>
          <p:spPr>
            <a:xfrm>
              <a:off x="5647896" y="3456706"/>
              <a:ext cx="27466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D9D9D9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rPr>
                <a:t>被整理后的</a:t>
              </a:r>
              <a:r>
                <a:rPr lang="zh-CN" altLang="en-US" sz="20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rPr>
                <a:t>信息</a:t>
              </a:r>
              <a:endParaRPr lang="en-US" altLang="zh-C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11">
              <a:extLst>
                <a:ext uri="{FF2B5EF4-FFF2-40B4-BE49-F238E27FC236}">
                  <a16:creationId xmlns:a16="http://schemas.microsoft.com/office/drawing/2014/main" id="{6F246A2F-662A-43AE-8340-6E24AF40AEBB}"/>
                </a:ext>
              </a:extLst>
            </p:cNvPr>
            <p:cNvSpPr txBox="1"/>
            <p:nvPr/>
          </p:nvSpPr>
          <p:spPr>
            <a:xfrm>
              <a:off x="5268992" y="2801789"/>
              <a:ext cx="27687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D9D9D9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rPr>
                <a:t>被解释后的</a:t>
              </a:r>
              <a:r>
                <a:rPr lang="zh-CN" altLang="en-US" sz="20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rPr>
                <a:t>知识</a:t>
              </a:r>
              <a:endParaRPr lang="en-US" altLang="zh-C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2">
              <a:extLst>
                <a:ext uri="{FF2B5EF4-FFF2-40B4-BE49-F238E27FC236}">
                  <a16:creationId xmlns:a16="http://schemas.microsoft.com/office/drawing/2014/main" id="{CCDD883E-A1A4-4565-B8A0-875AC0BA74E9}"/>
                </a:ext>
              </a:extLst>
            </p:cNvPr>
            <p:cNvSpPr txBox="1"/>
            <p:nvPr/>
          </p:nvSpPr>
          <p:spPr>
            <a:xfrm>
              <a:off x="4835197" y="2132621"/>
              <a:ext cx="28221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D9D9D9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rPr>
                <a:t>被应用到实际的</a:t>
              </a:r>
              <a:r>
                <a:rPr lang="zh-CN" altLang="en-US" sz="20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rPr>
                <a:t>理解</a:t>
              </a:r>
              <a:endParaRPr lang="en-US" altLang="zh-CN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CCDBFF7-FBDC-48F9-B652-D0548499FD8D}"/>
                </a:ext>
              </a:extLst>
            </p:cNvPr>
            <p:cNvSpPr txBox="1"/>
            <p:nvPr/>
          </p:nvSpPr>
          <p:spPr>
            <a:xfrm rot="19924350">
              <a:off x="4261494" y="5258941"/>
              <a:ext cx="22673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数据</a:t>
              </a:r>
              <a:endParaRPr lang="en-GB" sz="24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89DDC8A-D465-4AAF-B3EE-1C9683CF1E3F}"/>
                </a:ext>
              </a:extLst>
            </p:cNvPr>
            <p:cNvSpPr txBox="1"/>
            <p:nvPr/>
          </p:nvSpPr>
          <p:spPr>
            <a:xfrm rot="20082328">
              <a:off x="4281977" y="3735922"/>
              <a:ext cx="14347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知识</a:t>
              </a:r>
              <a:endParaRPr lang="en-GB" sz="24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C17031F-2C67-4C61-8D4C-756636F73893}"/>
                </a:ext>
              </a:extLst>
            </p:cNvPr>
            <p:cNvSpPr txBox="1"/>
            <p:nvPr/>
          </p:nvSpPr>
          <p:spPr>
            <a:xfrm rot="20036266">
              <a:off x="4312019" y="3010246"/>
              <a:ext cx="10014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理解</a:t>
              </a:r>
              <a:endParaRPr lang="en-GB" sz="24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19E0212-4E03-4851-A873-50248A72530D}"/>
                </a:ext>
              </a:extLst>
            </p:cNvPr>
            <p:cNvSpPr txBox="1"/>
            <p:nvPr/>
          </p:nvSpPr>
          <p:spPr>
            <a:xfrm rot="20063951">
              <a:off x="3940183" y="2337648"/>
              <a:ext cx="14707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智慧</a:t>
              </a:r>
              <a:endParaRPr lang="en-GB" sz="20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0CA7DDF-1560-4162-87F9-A3F0F4EB290D}"/>
                </a:ext>
              </a:extLst>
            </p:cNvPr>
            <p:cNvSpPr txBox="1"/>
            <p:nvPr/>
          </p:nvSpPr>
          <p:spPr>
            <a:xfrm rot="20018417">
              <a:off x="4272568" y="4463428"/>
              <a:ext cx="1835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信息</a:t>
              </a:r>
              <a:endParaRPr lang="en-GB" sz="24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</p:grpSp>
      <p:sp>
        <p:nvSpPr>
          <p:cNvPr id="81" name="文本框 13">
            <a:extLst>
              <a:ext uri="{FF2B5EF4-FFF2-40B4-BE49-F238E27FC236}">
                <a16:creationId xmlns:a16="http://schemas.microsoft.com/office/drawing/2014/main" id="{3BD43B78-5FFC-431F-8D8D-B2894235A17C}"/>
              </a:ext>
            </a:extLst>
          </p:cNvPr>
          <p:cNvSpPr txBox="1"/>
          <p:nvPr/>
        </p:nvSpPr>
        <p:spPr>
          <a:xfrm>
            <a:off x="1442480" y="4173760"/>
            <a:ext cx="1847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rPr>
              <a:t>描述性</a:t>
            </a:r>
            <a:r>
              <a:rPr lang="zh-CN" altLang="en-US" b="1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rPr>
              <a:t>分析</a:t>
            </a:r>
            <a:endParaRPr lang="en-US" altLang="zh-CN" b="1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文本框 14">
            <a:extLst>
              <a:ext uri="{FF2B5EF4-FFF2-40B4-BE49-F238E27FC236}">
                <a16:creationId xmlns:a16="http://schemas.microsoft.com/office/drawing/2014/main" id="{8C2F8532-603A-4FB5-9CC5-5D64CB9691B9}"/>
              </a:ext>
            </a:extLst>
          </p:cNvPr>
          <p:cNvSpPr txBox="1"/>
          <p:nvPr/>
        </p:nvSpPr>
        <p:spPr>
          <a:xfrm>
            <a:off x="1442480" y="3427607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rPr>
              <a:t>预测性</a:t>
            </a:r>
            <a:r>
              <a:rPr lang="zh-CN" altLang="en-US" b="1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rPr>
              <a:t>分析</a:t>
            </a:r>
            <a:endParaRPr lang="en-US" altLang="zh-CN" b="1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53" name="文本框 15">
            <a:extLst>
              <a:ext uri="{FF2B5EF4-FFF2-40B4-BE49-F238E27FC236}">
                <a16:creationId xmlns:a16="http://schemas.microsoft.com/office/drawing/2014/main" id="{476F141A-1D59-493B-BD51-F28D9FBB5F1D}"/>
              </a:ext>
            </a:extLst>
          </p:cNvPr>
          <p:cNvSpPr txBox="1"/>
          <p:nvPr/>
        </p:nvSpPr>
        <p:spPr>
          <a:xfrm>
            <a:off x="1447491" y="2681454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rPr>
              <a:t>规范性</a:t>
            </a:r>
            <a:r>
              <a:rPr lang="zh-CN" altLang="en-US" b="1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rPr>
              <a:t>分析</a:t>
            </a:r>
            <a:endParaRPr lang="en-US" altLang="zh-CN" b="1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文本框 16">
            <a:extLst>
              <a:ext uri="{FF2B5EF4-FFF2-40B4-BE49-F238E27FC236}">
                <a16:creationId xmlns:a16="http://schemas.microsoft.com/office/drawing/2014/main" id="{77DA8C29-55CC-4ACD-BCBF-7E16C88A54AE}"/>
              </a:ext>
            </a:extLst>
          </p:cNvPr>
          <p:cNvSpPr txBox="1"/>
          <p:nvPr/>
        </p:nvSpPr>
        <p:spPr>
          <a:xfrm>
            <a:off x="1448891" y="1938964"/>
            <a:ext cx="280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rPr>
              <a:t>切实可行性的</a:t>
            </a:r>
            <a:r>
              <a:rPr lang="zh-CN" altLang="en-US" b="1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rPr>
              <a:t>解决方案</a:t>
            </a:r>
            <a:endParaRPr lang="en-US" altLang="zh-CN" b="1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CEE0D2DB-5F2D-48BC-ACE4-412CFABDF272}"/>
              </a:ext>
            </a:extLst>
          </p:cNvPr>
          <p:cNvCxnSpPr>
            <a:cxnSpLocks/>
          </p:cNvCxnSpPr>
          <p:nvPr/>
        </p:nvCxnSpPr>
        <p:spPr>
          <a:xfrm>
            <a:off x="1531620" y="4500652"/>
            <a:ext cx="2195560" cy="0"/>
          </a:xfrm>
          <a:prstGeom prst="line">
            <a:avLst/>
          </a:prstGeom>
          <a:ln w="12700">
            <a:solidFill>
              <a:srgbClr val="FFF5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C3F23AB-9500-4818-A03A-B8E53F5DC2F0}"/>
              </a:ext>
            </a:extLst>
          </p:cNvPr>
          <p:cNvCxnSpPr>
            <a:cxnSpLocks/>
          </p:cNvCxnSpPr>
          <p:nvPr/>
        </p:nvCxnSpPr>
        <p:spPr>
          <a:xfrm flipH="1" flipV="1">
            <a:off x="3725275" y="4500258"/>
            <a:ext cx="1172039" cy="579318"/>
          </a:xfrm>
          <a:prstGeom prst="line">
            <a:avLst/>
          </a:prstGeom>
          <a:ln w="12700">
            <a:solidFill>
              <a:srgbClr val="FFF5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>
            <a:extLst>
              <a:ext uri="{FF2B5EF4-FFF2-40B4-BE49-F238E27FC236}">
                <a16:creationId xmlns:a16="http://schemas.microsoft.com/office/drawing/2014/main" id="{FED07FA1-CF9F-44E7-8031-399CE9629D5D}"/>
              </a:ext>
            </a:extLst>
          </p:cNvPr>
          <p:cNvSpPr/>
          <p:nvPr/>
        </p:nvSpPr>
        <p:spPr>
          <a:xfrm>
            <a:off x="4856913" y="5038137"/>
            <a:ext cx="80892" cy="80892"/>
          </a:xfrm>
          <a:prstGeom prst="ellipse">
            <a:avLst/>
          </a:prstGeom>
          <a:solidFill>
            <a:srgbClr val="FFF5D9"/>
          </a:solidFill>
          <a:ln>
            <a:solidFill>
              <a:srgbClr val="FFF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9EB59EDD-4536-49BD-83A0-72892A5A4238}"/>
              </a:ext>
            </a:extLst>
          </p:cNvPr>
          <p:cNvCxnSpPr>
            <a:cxnSpLocks/>
          </p:cNvCxnSpPr>
          <p:nvPr/>
        </p:nvCxnSpPr>
        <p:spPr>
          <a:xfrm>
            <a:off x="1531620" y="3011531"/>
            <a:ext cx="2532052" cy="394"/>
          </a:xfrm>
          <a:prstGeom prst="line">
            <a:avLst/>
          </a:prstGeom>
          <a:ln w="12700">
            <a:solidFill>
              <a:srgbClr val="FFF5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7265C21-B6A6-4723-B054-D8053B92334E}"/>
              </a:ext>
            </a:extLst>
          </p:cNvPr>
          <p:cNvCxnSpPr>
            <a:cxnSpLocks/>
          </p:cNvCxnSpPr>
          <p:nvPr/>
        </p:nvCxnSpPr>
        <p:spPr>
          <a:xfrm flipH="1" flipV="1">
            <a:off x="4061767" y="3011531"/>
            <a:ext cx="1172039" cy="579318"/>
          </a:xfrm>
          <a:prstGeom prst="line">
            <a:avLst/>
          </a:prstGeom>
          <a:ln w="12700">
            <a:solidFill>
              <a:srgbClr val="FFF5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59BDD63B-DF85-4D12-A74E-A82D08D39BF6}"/>
              </a:ext>
            </a:extLst>
          </p:cNvPr>
          <p:cNvSpPr/>
          <p:nvPr/>
        </p:nvSpPr>
        <p:spPr>
          <a:xfrm>
            <a:off x="5188406" y="3553197"/>
            <a:ext cx="80892" cy="80892"/>
          </a:xfrm>
          <a:prstGeom prst="ellipse">
            <a:avLst/>
          </a:prstGeom>
          <a:solidFill>
            <a:srgbClr val="FFF5D9"/>
          </a:solidFill>
          <a:ln>
            <a:solidFill>
              <a:srgbClr val="FFF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641DDDE-20DA-4D9A-8055-E27DC4559829}"/>
              </a:ext>
            </a:extLst>
          </p:cNvPr>
          <p:cNvCxnSpPr>
            <a:cxnSpLocks/>
          </p:cNvCxnSpPr>
          <p:nvPr/>
        </p:nvCxnSpPr>
        <p:spPr>
          <a:xfrm>
            <a:off x="1531620" y="2274558"/>
            <a:ext cx="2693535" cy="0"/>
          </a:xfrm>
          <a:prstGeom prst="line">
            <a:avLst/>
          </a:prstGeom>
          <a:ln w="12700">
            <a:solidFill>
              <a:srgbClr val="FFF5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76BDD95-2E95-4063-89A2-BBC7FDD310B0}"/>
              </a:ext>
            </a:extLst>
          </p:cNvPr>
          <p:cNvCxnSpPr>
            <a:cxnSpLocks/>
          </p:cNvCxnSpPr>
          <p:nvPr/>
        </p:nvCxnSpPr>
        <p:spPr>
          <a:xfrm flipH="1" flipV="1">
            <a:off x="4223250" y="2274164"/>
            <a:ext cx="1172039" cy="579318"/>
          </a:xfrm>
          <a:prstGeom prst="line">
            <a:avLst/>
          </a:prstGeom>
          <a:ln w="12700">
            <a:solidFill>
              <a:srgbClr val="FFF5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26C4A12-E21A-4008-9172-3B52D6E5AB59}"/>
              </a:ext>
            </a:extLst>
          </p:cNvPr>
          <p:cNvSpPr/>
          <p:nvPr/>
        </p:nvSpPr>
        <p:spPr>
          <a:xfrm>
            <a:off x="5345311" y="2810591"/>
            <a:ext cx="80892" cy="80892"/>
          </a:xfrm>
          <a:prstGeom prst="ellipse">
            <a:avLst/>
          </a:prstGeom>
          <a:solidFill>
            <a:srgbClr val="FFF5D9"/>
          </a:solidFill>
          <a:ln>
            <a:solidFill>
              <a:srgbClr val="FFF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4CDDE6B9-8015-4D3D-BA76-118FBED0E7BB}"/>
              </a:ext>
            </a:extLst>
          </p:cNvPr>
          <p:cNvCxnSpPr>
            <a:cxnSpLocks/>
          </p:cNvCxnSpPr>
          <p:nvPr/>
        </p:nvCxnSpPr>
        <p:spPr>
          <a:xfrm>
            <a:off x="1531620" y="3761824"/>
            <a:ext cx="2360146" cy="0"/>
          </a:xfrm>
          <a:prstGeom prst="line">
            <a:avLst/>
          </a:prstGeom>
          <a:ln w="12700">
            <a:solidFill>
              <a:srgbClr val="FFF5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867638BE-F83F-49CE-B2E9-AB07A54D89A8}"/>
              </a:ext>
            </a:extLst>
          </p:cNvPr>
          <p:cNvCxnSpPr>
            <a:cxnSpLocks/>
          </p:cNvCxnSpPr>
          <p:nvPr/>
        </p:nvCxnSpPr>
        <p:spPr>
          <a:xfrm flipH="1" flipV="1">
            <a:off x="3889861" y="3761430"/>
            <a:ext cx="1172039" cy="579318"/>
          </a:xfrm>
          <a:prstGeom prst="line">
            <a:avLst/>
          </a:prstGeom>
          <a:ln w="12700">
            <a:solidFill>
              <a:srgbClr val="FFF5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>
            <a:extLst>
              <a:ext uri="{FF2B5EF4-FFF2-40B4-BE49-F238E27FC236}">
                <a16:creationId xmlns:a16="http://schemas.microsoft.com/office/drawing/2014/main" id="{B7C94A62-E610-4554-B76E-9EE48FE4FE6B}"/>
              </a:ext>
            </a:extLst>
          </p:cNvPr>
          <p:cNvSpPr/>
          <p:nvPr/>
        </p:nvSpPr>
        <p:spPr>
          <a:xfrm>
            <a:off x="5021499" y="4299309"/>
            <a:ext cx="80892" cy="80892"/>
          </a:xfrm>
          <a:prstGeom prst="ellipse">
            <a:avLst/>
          </a:prstGeom>
          <a:solidFill>
            <a:srgbClr val="FFF5D9"/>
          </a:solidFill>
          <a:ln>
            <a:solidFill>
              <a:srgbClr val="FFF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50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" name="Content Placeholder 3">
            <a:extLst>
              <a:ext uri="{FF2B5EF4-FFF2-40B4-BE49-F238E27FC236}">
                <a16:creationId xmlns:a16="http://schemas.microsoft.com/office/drawing/2014/main" id="{B0178EF1-0800-4734-AAFE-EEF45C27A7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9620452"/>
              </p:ext>
            </p:extLst>
          </p:nvPr>
        </p:nvGraphicFramePr>
        <p:xfrm>
          <a:off x="838200" y="1970669"/>
          <a:ext cx="10165080" cy="4206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1" name="TextBox 160">
            <a:extLst>
              <a:ext uri="{FF2B5EF4-FFF2-40B4-BE49-F238E27FC236}">
                <a16:creationId xmlns:a16="http://schemas.microsoft.com/office/drawing/2014/main" id="{9E90649E-4691-4FF4-8289-5EB99019D01E}"/>
              </a:ext>
            </a:extLst>
          </p:cNvPr>
          <p:cNvSpPr txBox="1"/>
          <p:nvPr/>
        </p:nvSpPr>
        <p:spPr>
          <a:xfrm>
            <a:off x="3156070" y="4906933"/>
            <a:ext cx="16496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描述性 分析</a:t>
            </a:r>
            <a:endParaRPr lang="en-GB" altLang="zh-CN" sz="16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r"/>
            <a:r>
              <a:rPr lang="zh-CN" altLang="en-US" sz="16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统计分析</a:t>
            </a:r>
            <a:endParaRPr lang="en-GB" altLang="zh-CN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r"/>
            <a:r>
              <a:rPr lang="zh-CN" altLang="en-US" sz="16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数据可视化</a:t>
            </a:r>
            <a:endParaRPr lang="en-GB" sz="16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A6D0C1E-E74B-43A0-A101-2E73502195F7}"/>
              </a:ext>
            </a:extLst>
          </p:cNvPr>
          <p:cNvSpPr txBox="1"/>
          <p:nvPr/>
        </p:nvSpPr>
        <p:spPr>
          <a:xfrm>
            <a:off x="8460718" y="4893540"/>
            <a:ext cx="2189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切实可行的 </a:t>
            </a:r>
            <a:endParaRPr lang="en-GB" altLang="zh-CN" sz="16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r"/>
            <a:r>
              <a:rPr lang="zh-CN" altLang="en-US" sz="16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解决方案</a:t>
            </a:r>
            <a:endParaRPr lang="en-GB" altLang="zh-CN" sz="16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r"/>
            <a:r>
              <a:rPr lang="zh-CN" altLang="en-US" sz="16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可重复使用的应用</a:t>
            </a:r>
            <a:endParaRPr lang="en-GB" altLang="zh-CN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r"/>
            <a:r>
              <a:rPr lang="zh-CN" altLang="en-US" sz="16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咨询报告</a:t>
            </a:r>
            <a:endParaRPr lang="en-GB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210A729-0119-42BD-BBA1-E3B5F3D31165}"/>
              </a:ext>
            </a:extLst>
          </p:cNvPr>
          <p:cNvSpPr txBox="1"/>
          <p:nvPr/>
        </p:nvSpPr>
        <p:spPr>
          <a:xfrm>
            <a:off x="6264885" y="4897720"/>
            <a:ext cx="2419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规范性 分析</a:t>
            </a:r>
            <a:endParaRPr lang="en-GB" altLang="zh-CN" sz="16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r"/>
            <a:r>
              <a:rPr lang="zh-CN" altLang="en-US" sz="16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运筹优化</a:t>
            </a:r>
            <a:endParaRPr lang="en-GB" altLang="zh-CN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r"/>
            <a:r>
              <a:rPr lang="zh-CN" altLang="en-US" sz="16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可解释人工智能</a:t>
            </a:r>
            <a:endParaRPr lang="en-GB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F4F3F4F-7A85-43B2-ABDC-1DA0BE5C5950}"/>
              </a:ext>
            </a:extLst>
          </p:cNvPr>
          <p:cNvSpPr txBox="1"/>
          <p:nvPr/>
        </p:nvSpPr>
        <p:spPr>
          <a:xfrm>
            <a:off x="4283679" y="4902500"/>
            <a:ext cx="2419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预测性 分析</a:t>
            </a:r>
            <a:endParaRPr lang="en-GB" altLang="zh-CN" sz="16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r"/>
            <a:r>
              <a:rPr lang="zh-CN" altLang="en-US" sz="16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机器学习</a:t>
            </a:r>
            <a:endParaRPr lang="en-GB" altLang="zh-CN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r"/>
            <a:r>
              <a:rPr lang="zh-CN" altLang="en-US" sz="16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回归预测</a:t>
            </a:r>
            <a:endParaRPr lang="en-GB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C20925C-000F-489F-9D0E-A9BF06BC8E38}"/>
              </a:ext>
            </a:extLst>
          </p:cNvPr>
          <p:cNvSpPr txBox="1"/>
          <p:nvPr/>
        </p:nvSpPr>
        <p:spPr>
          <a:xfrm>
            <a:off x="793139" y="4902500"/>
            <a:ext cx="2021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企业数据 行业痛点</a:t>
            </a:r>
            <a:endParaRPr lang="en-GB" sz="16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67" name="标题 1">
            <a:extLst>
              <a:ext uri="{FF2B5EF4-FFF2-40B4-BE49-F238E27FC236}">
                <a16:creationId xmlns:a16="http://schemas.microsoft.com/office/drawing/2014/main" id="{F4371022-1F37-49AB-89DC-C3B080CA35AD}"/>
              </a:ext>
            </a:extLst>
          </p:cNvPr>
          <p:cNvSpPr txBox="1">
            <a:spLocks/>
          </p:cNvSpPr>
          <p:nvPr/>
        </p:nvSpPr>
        <p:spPr>
          <a:xfrm>
            <a:off x="838200" y="260350"/>
            <a:ext cx="1051560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  <a:t>Customized Full – Stack Solution </a:t>
            </a:r>
            <a:b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定制化 全方位 企业解决方案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0133C81-3C33-41DA-96DD-EB30194D225C}"/>
              </a:ext>
            </a:extLst>
          </p:cNvPr>
          <p:cNvSpPr txBox="1">
            <a:spLocks/>
          </p:cNvSpPr>
          <p:nvPr/>
        </p:nvSpPr>
        <p:spPr>
          <a:xfrm>
            <a:off x="838200" y="1970669"/>
            <a:ext cx="4099560" cy="907364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200" b="1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rPr>
              <a:t>我们应用金字塔模型 为您提供</a:t>
            </a:r>
            <a:endParaRPr lang="en-GB" altLang="zh-CN" sz="2200" b="1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7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rPr>
              <a:t>定制化 全方位 解决方案</a:t>
            </a:r>
            <a:endParaRPr lang="en-US" altLang="zh-CN" sz="2700" b="1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843654-1433-4F27-9AB1-851BF42F4C4A}"/>
              </a:ext>
            </a:extLst>
          </p:cNvPr>
          <p:cNvSpPr txBox="1"/>
          <p:nvPr/>
        </p:nvSpPr>
        <p:spPr>
          <a:xfrm>
            <a:off x="6264885" y="4194614"/>
            <a:ext cx="4066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600" dirty="0">
                <a:latin typeface="本墨绪圆" panose="02000000000000000000" pitchFamily="2" charset="-122"/>
                <a:ea typeface="本墨绪圆" panose="02000000000000000000" pitchFamily="2" charset="-122"/>
              </a:rPr>
              <a:t>人 工 智 能</a:t>
            </a:r>
            <a:endParaRPr lang="en-GB" sz="4000" spc="600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4734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71411F-8D77-452A-B2D9-8893C61F289B}"/>
              </a:ext>
            </a:extLst>
          </p:cNvPr>
          <p:cNvSpPr/>
          <p:nvPr/>
        </p:nvSpPr>
        <p:spPr>
          <a:xfrm>
            <a:off x="1810358" y="2721114"/>
            <a:ext cx="6747202" cy="1415772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GB" altLang="zh-CN" sz="40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About </a:t>
            </a:r>
            <a:r>
              <a:rPr lang="en-GB" altLang="zh-CN" sz="4000" b="1" dirty="0" err="1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Artifactor</a:t>
            </a:r>
            <a:endParaRPr lang="en-US" altLang="zh-CN" sz="4000" b="1" dirty="0">
              <a:ln w="9525">
                <a:noFill/>
                <a:prstDash val="solid"/>
              </a:ln>
              <a:solidFill>
                <a:srgbClr val="EAD085"/>
              </a:solidFill>
              <a:latin typeface="Elephant" panose="02020904090505020303" pitchFamily="18" charset="0"/>
            </a:endParaRPr>
          </a:p>
          <a:p>
            <a:r>
              <a:rPr lang="zh-CN" altLang="en-US" sz="44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关于智因科技</a:t>
            </a:r>
            <a:endParaRPr lang="en-US" sz="4400" b="1" dirty="0">
              <a:ln w="9525">
                <a:noFill/>
                <a:prstDash val="solid"/>
              </a:ln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475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  <a:t>Brief Introduction</a:t>
            </a:r>
            <a:b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公司简介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0AF6A-667D-4012-89AE-45E9D0B81ABA}"/>
              </a:ext>
            </a:extLst>
          </p:cNvPr>
          <p:cNvSpPr txBox="1"/>
          <p:nvPr/>
        </p:nvSpPr>
        <p:spPr>
          <a:xfrm>
            <a:off x="1069020" y="2091834"/>
            <a:ext cx="97736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altLang="zh-CN" dirty="0">
              <a:solidFill>
                <a:srgbClr val="D9D9D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/>
            <a:r>
              <a:rPr lang="zh-CN" altLang="en-US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智因科技（深圳）有限公司 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主要从事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人工智能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与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决策科学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相关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软件应用开发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与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咨询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业务，初创团队均毕业于欧美名校，拥有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较强的学术背景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丰厚的学术成果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。此外，我司团队成员具有多元化的特点，并具有多项领域行业经验，包涵供应链、教育、金融、电商平台等等。</a:t>
            </a:r>
            <a:endParaRPr lang="en-US" altLang="zh-CN" dirty="0">
              <a:solidFill>
                <a:srgbClr val="D9D9D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/>
            <a:endParaRPr lang="zh-CN" altLang="en-US" dirty="0">
              <a:solidFill>
                <a:srgbClr val="D9D9D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/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我司与英国著名的应用人工智能公司</a:t>
            </a:r>
            <a:r>
              <a:rPr lang="en-US" altLang="zh-CN" dirty="0" err="1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Satalia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达成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全面战略合作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，为我司源源不断的输送人工智能、数据科学、运筹优化方面的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人才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，并分享学界、业界领先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技术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dirty="0">
              <a:solidFill>
                <a:srgbClr val="D9D9D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/>
            <a:endParaRPr lang="zh-CN" altLang="en-US" dirty="0">
              <a:solidFill>
                <a:srgbClr val="D9D9D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/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我司软件开发、测试、计算等主要依靠合作伙伴英国</a:t>
            </a:r>
            <a:r>
              <a:rPr lang="en-US" altLang="zh-CN" dirty="0" err="1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Satalia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公司提供的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算法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及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云计算平台</a:t>
            </a:r>
            <a:r>
              <a:rPr lang="en-US" altLang="zh-CN" dirty="0" err="1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SolveEngine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。此平台支持多种开发语言和求解器，并通过人工智能技术科学选取最佳算法。依托此平台，可实现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大数据存储、分析、计算、可视化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等等功能。</a:t>
            </a:r>
            <a:endParaRPr lang="en-US" altLang="zh-CN" dirty="0">
              <a:solidFill>
                <a:srgbClr val="D9D9D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/>
            <a:endParaRPr lang="zh-CN" altLang="en-US" dirty="0">
              <a:solidFill>
                <a:srgbClr val="D9D9D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b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endParaRPr lang="zh-CN" altLang="en-US" dirty="0">
              <a:solidFill>
                <a:srgbClr val="D9D9D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7001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71411F-8D77-452A-B2D9-8893C61F289B}"/>
              </a:ext>
            </a:extLst>
          </p:cNvPr>
          <p:cNvSpPr/>
          <p:nvPr/>
        </p:nvSpPr>
        <p:spPr>
          <a:xfrm>
            <a:off x="1935863" y="2721114"/>
            <a:ext cx="3227808" cy="1415772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altLang="zh-CN" sz="40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Scenario</a:t>
            </a:r>
          </a:p>
          <a:p>
            <a:r>
              <a:rPr lang="zh-CN" altLang="en-US" sz="44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应用场景</a:t>
            </a:r>
            <a:endParaRPr lang="en-US" sz="4400" b="1" dirty="0">
              <a:ln w="9525">
                <a:noFill/>
                <a:prstDash val="solid"/>
              </a:ln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0306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  <a:t>Applied Scenario</a:t>
            </a:r>
            <a:b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应用场景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E15F267-CB3E-4FDB-86C0-8DAE53B13CD2}"/>
              </a:ext>
            </a:extLst>
          </p:cNvPr>
          <p:cNvSpPr/>
          <p:nvPr/>
        </p:nvSpPr>
        <p:spPr>
          <a:xfrm>
            <a:off x="1233996" y="2068496"/>
            <a:ext cx="1828800" cy="914400"/>
          </a:xfrm>
          <a:prstGeom prst="roundRect">
            <a:avLst/>
          </a:prstGeom>
          <a:noFill/>
          <a:ln w="28575">
            <a:solidFill>
              <a:srgbClr val="EAD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CD5568-4458-45C9-A992-A66ADCEE97C6}"/>
              </a:ext>
            </a:extLst>
          </p:cNvPr>
          <p:cNvSpPr txBox="1"/>
          <p:nvPr/>
        </p:nvSpPr>
        <p:spPr>
          <a:xfrm>
            <a:off x="1233995" y="2267380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时序安排</a:t>
            </a:r>
            <a:endParaRPr lang="en-GB" sz="30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7B8028-A7A9-4772-957C-F26A88F25859}"/>
              </a:ext>
            </a:extLst>
          </p:cNvPr>
          <p:cNvSpPr/>
          <p:nvPr/>
        </p:nvSpPr>
        <p:spPr>
          <a:xfrm>
            <a:off x="3879541" y="2068496"/>
            <a:ext cx="1828800" cy="914400"/>
          </a:xfrm>
          <a:prstGeom prst="roundRect">
            <a:avLst/>
          </a:prstGeom>
          <a:noFill/>
          <a:ln w="28575">
            <a:solidFill>
              <a:srgbClr val="EAD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60188A-3A4D-4135-AC8F-A0C09A540D22}"/>
              </a:ext>
            </a:extLst>
          </p:cNvPr>
          <p:cNvSpPr/>
          <p:nvPr/>
        </p:nvSpPr>
        <p:spPr>
          <a:xfrm>
            <a:off x="6525087" y="2068496"/>
            <a:ext cx="1828800" cy="914400"/>
          </a:xfrm>
          <a:prstGeom prst="roundRect">
            <a:avLst/>
          </a:prstGeom>
          <a:noFill/>
          <a:ln w="28575">
            <a:solidFill>
              <a:srgbClr val="EAD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EA1C52-D273-4C00-A216-79170C096512}"/>
              </a:ext>
            </a:extLst>
          </p:cNvPr>
          <p:cNvSpPr/>
          <p:nvPr/>
        </p:nvSpPr>
        <p:spPr>
          <a:xfrm>
            <a:off x="9170633" y="2068496"/>
            <a:ext cx="1828800" cy="914400"/>
          </a:xfrm>
          <a:prstGeom prst="roundRect">
            <a:avLst/>
          </a:prstGeom>
          <a:noFill/>
          <a:ln w="28575">
            <a:solidFill>
              <a:srgbClr val="EAD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273B6E-5BE2-421C-9B57-099B04AA4EDE}"/>
              </a:ext>
            </a:extLst>
          </p:cNvPr>
          <p:cNvSpPr txBox="1"/>
          <p:nvPr/>
        </p:nvSpPr>
        <p:spPr>
          <a:xfrm>
            <a:off x="3879539" y="2267380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路径规划</a:t>
            </a:r>
            <a:endParaRPr lang="en-GB" sz="30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35DFF2-5B95-49A6-81BD-C1D1D28AD513}"/>
              </a:ext>
            </a:extLst>
          </p:cNvPr>
          <p:cNvSpPr txBox="1"/>
          <p:nvPr/>
        </p:nvSpPr>
        <p:spPr>
          <a:xfrm>
            <a:off x="6525086" y="2267380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生产规划</a:t>
            </a:r>
            <a:endParaRPr lang="en-GB" sz="30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F48A78-EE5D-4794-BFEB-5134129DB83E}"/>
              </a:ext>
            </a:extLst>
          </p:cNvPr>
          <p:cNvSpPr txBox="1"/>
          <p:nvPr/>
        </p:nvSpPr>
        <p:spPr>
          <a:xfrm>
            <a:off x="9170632" y="2267869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产品定价</a:t>
            </a:r>
            <a:endParaRPr lang="en-GB" sz="30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E3E951F-ACBD-4148-B0BD-FFC5E8AD037A}"/>
              </a:ext>
            </a:extLst>
          </p:cNvPr>
          <p:cNvSpPr/>
          <p:nvPr/>
        </p:nvSpPr>
        <p:spPr>
          <a:xfrm>
            <a:off x="1233995" y="3465715"/>
            <a:ext cx="1828800" cy="1065319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1B6635-CD3F-46D2-9B32-AFB4FDA6174F}"/>
              </a:ext>
            </a:extLst>
          </p:cNvPr>
          <p:cNvSpPr txBox="1"/>
          <p:nvPr/>
        </p:nvSpPr>
        <p:spPr>
          <a:xfrm>
            <a:off x="1582443" y="3561416"/>
            <a:ext cx="1131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人员排班</a:t>
            </a:r>
            <a:endParaRPr lang="en-GB" altLang="zh-CN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课程安排</a:t>
            </a:r>
            <a:endParaRPr lang="en-GB" altLang="zh-CN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节目安排</a:t>
            </a:r>
            <a:endParaRPr lang="en-GB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CADA429-9C41-4054-8015-3ECF43F53337}"/>
              </a:ext>
            </a:extLst>
          </p:cNvPr>
          <p:cNvSpPr/>
          <p:nvPr/>
        </p:nvSpPr>
        <p:spPr>
          <a:xfrm>
            <a:off x="1233995" y="4527800"/>
            <a:ext cx="1828800" cy="1544526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014333-B00F-4C40-8AFF-671EA209B243}"/>
              </a:ext>
            </a:extLst>
          </p:cNvPr>
          <p:cNvSpPr txBox="1"/>
          <p:nvPr/>
        </p:nvSpPr>
        <p:spPr>
          <a:xfrm>
            <a:off x="1363565" y="4600961"/>
            <a:ext cx="156966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适用于各行业</a:t>
            </a:r>
            <a:endParaRPr lang="en-GB" altLang="zh-CN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人力资源部门</a:t>
            </a:r>
            <a:endParaRPr lang="en-GB" altLang="zh-CN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endParaRPr lang="en-US" altLang="zh-CN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7268E5-9221-4F02-8DDD-518070A4F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9" b="5940"/>
          <a:stretch/>
        </p:blipFill>
        <p:spPr>
          <a:xfrm>
            <a:off x="1316244" y="5335637"/>
            <a:ext cx="660544" cy="4620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1B18AC-9742-478E-86FD-98A7A07583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25" b="26343"/>
          <a:stretch/>
        </p:blipFill>
        <p:spPr>
          <a:xfrm>
            <a:off x="2041573" y="5327613"/>
            <a:ext cx="977112" cy="478121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6D0674E-99B3-4DAC-8347-DDA29F66282A}"/>
              </a:ext>
            </a:extLst>
          </p:cNvPr>
          <p:cNvSpPr/>
          <p:nvPr/>
        </p:nvSpPr>
        <p:spPr>
          <a:xfrm>
            <a:off x="3879539" y="3428998"/>
            <a:ext cx="1828800" cy="1065319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A4C1E1F-C9F9-449A-ABCE-DB4CF6709902}"/>
              </a:ext>
            </a:extLst>
          </p:cNvPr>
          <p:cNvSpPr/>
          <p:nvPr/>
        </p:nvSpPr>
        <p:spPr>
          <a:xfrm>
            <a:off x="6525086" y="3428999"/>
            <a:ext cx="1828800" cy="1065319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C51EEF-3CB7-4541-B8F1-2985B5A9025A}"/>
              </a:ext>
            </a:extLst>
          </p:cNvPr>
          <p:cNvSpPr/>
          <p:nvPr/>
        </p:nvSpPr>
        <p:spPr>
          <a:xfrm>
            <a:off x="9170633" y="3429000"/>
            <a:ext cx="1828800" cy="1065319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6128697-3FB5-4365-BC9A-29C21B9AD000}"/>
              </a:ext>
            </a:extLst>
          </p:cNvPr>
          <p:cNvSpPr/>
          <p:nvPr/>
        </p:nvSpPr>
        <p:spPr>
          <a:xfrm>
            <a:off x="3879539" y="4490712"/>
            <a:ext cx="1828800" cy="1544526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B3C4F08-F53E-4951-83FE-206B02E19B45}"/>
              </a:ext>
            </a:extLst>
          </p:cNvPr>
          <p:cNvSpPr/>
          <p:nvPr/>
        </p:nvSpPr>
        <p:spPr>
          <a:xfrm>
            <a:off x="6525086" y="4490712"/>
            <a:ext cx="1828800" cy="1544526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F2B33DD-8473-4F9F-B42A-9FFC871253C5}"/>
              </a:ext>
            </a:extLst>
          </p:cNvPr>
          <p:cNvSpPr/>
          <p:nvPr/>
        </p:nvSpPr>
        <p:spPr>
          <a:xfrm>
            <a:off x="9170633" y="4490712"/>
            <a:ext cx="1828800" cy="1544526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3AD799-3B3A-487F-84F6-382B938F5F90}"/>
              </a:ext>
            </a:extLst>
          </p:cNvPr>
          <p:cNvSpPr txBox="1"/>
          <p:nvPr/>
        </p:nvSpPr>
        <p:spPr>
          <a:xfrm>
            <a:off x="4017510" y="3516120"/>
            <a:ext cx="1570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运输路径规划库存调度规划员工差旅计划</a:t>
            </a:r>
            <a:endParaRPr lang="en-GB" altLang="zh-CN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F13F18-6AFE-4268-95D2-65FDBA01D73B}"/>
              </a:ext>
            </a:extLst>
          </p:cNvPr>
          <p:cNvSpPr txBox="1"/>
          <p:nvPr/>
        </p:nvSpPr>
        <p:spPr>
          <a:xfrm>
            <a:off x="4009679" y="4600961"/>
            <a:ext cx="1569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主要适用于物流及电商平台</a:t>
            </a:r>
            <a:endParaRPr lang="en-GB" altLang="zh-CN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endParaRPr lang="en-US" altLang="zh-CN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pic>
        <p:nvPicPr>
          <p:cNvPr id="32" name="Picture 3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E3121E4C-ECD2-4AEB-9B45-B74E269ED1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" r="1612" b="5034"/>
          <a:stretch/>
        </p:blipFill>
        <p:spPr>
          <a:xfrm>
            <a:off x="3947582" y="5335637"/>
            <a:ext cx="1059424" cy="47920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D4269FE-06C5-4D4D-BCA8-13BE004ED7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1" r="50000" b="21160"/>
          <a:stretch/>
        </p:blipFill>
        <p:spPr>
          <a:xfrm>
            <a:off x="5040751" y="5332020"/>
            <a:ext cx="603380" cy="4828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553A2A4-2842-4EE8-9F90-0B79A09F1958}"/>
              </a:ext>
            </a:extLst>
          </p:cNvPr>
          <p:cNvSpPr txBox="1"/>
          <p:nvPr/>
        </p:nvSpPr>
        <p:spPr>
          <a:xfrm>
            <a:off x="6674070" y="3501575"/>
            <a:ext cx="1570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仓库库存规划</a:t>
            </a:r>
            <a:endParaRPr lang="en-GB" altLang="zh-CN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生产流程规划企业资源计划</a:t>
            </a:r>
            <a:endParaRPr lang="en-GB" altLang="zh-CN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435E77-E2F7-49E4-B804-1E41DA9EA03A}"/>
              </a:ext>
            </a:extLst>
          </p:cNvPr>
          <p:cNvSpPr txBox="1"/>
          <p:nvPr/>
        </p:nvSpPr>
        <p:spPr>
          <a:xfrm>
            <a:off x="6675203" y="4600961"/>
            <a:ext cx="1569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主要适用于加工制造等实业</a:t>
            </a:r>
            <a:endParaRPr lang="en-GB" altLang="zh-CN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endParaRPr lang="en-US" altLang="zh-CN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pic>
        <p:nvPicPr>
          <p:cNvPr id="40" name="Picture 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D86C027-7687-4FF1-B302-BF2654670A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0" t="29502" r="5845" b="19545"/>
          <a:stretch/>
        </p:blipFill>
        <p:spPr>
          <a:xfrm>
            <a:off x="6592276" y="5327613"/>
            <a:ext cx="930047" cy="487226"/>
          </a:xfrm>
          <a:prstGeom prst="rect">
            <a:avLst/>
          </a:prstGeom>
        </p:spPr>
      </p:pic>
      <p:pic>
        <p:nvPicPr>
          <p:cNvPr id="42" name="Picture 4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68CA96D-3529-417D-8D62-4CD134B2DB5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3" t="28023" r="13259" b="38046"/>
          <a:stretch/>
        </p:blipFill>
        <p:spPr>
          <a:xfrm>
            <a:off x="7553926" y="5327613"/>
            <a:ext cx="753541" cy="48722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36AB57A-64D5-490F-97E6-05C63106702A}"/>
              </a:ext>
            </a:extLst>
          </p:cNvPr>
          <p:cNvSpPr txBox="1"/>
          <p:nvPr/>
        </p:nvSpPr>
        <p:spPr>
          <a:xfrm>
            <a:off x="9523659" y="3525560"/>
            <a:ext cx="1122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动态定价</a:t>
            </a:r>
            <a:endParaRPr lang="en-GB" altLang="zh-CN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营销战略</a:t>
            </a:r>
            <a:endParaRPr lang="en-GB" altLang="zh-CN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需求预测</a:t>
            </a:r>
            <a:endParaRPr lang="en-GB" altLang="zh-CN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800CF9-7236-484E-B74B-B770A717720D}"/>
              </a:ext>
            </a:extLst>
          </p:cNvPr>
          <p:cNvSpPr txBox="1"/>
          <p:nvPr/>
        </p:nvSpPr>
        <p:spPr>
          <a:xfrm>
            <a:off x="9300203" y="4600961"/>
            <a:ext cx="1569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主要适用于服务业及零售业</a:t>
            </a:r>
            <a:endParaRPr lang="en-GB" altLang="zh-CN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endParaRPr lang="en-US" altLang="zh-CN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B5E225E-CC72-4222-97D5-D7FD13D639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2" t="16229" r="8289" b="12532"/>
          <a:stretch/>
        </p:blipFill>
        <p:spPr>
          <a:xfrm>
            <a:off x="9251365" y="5300062"/>
            <a:ext cx="1073365" cy="5427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54CC471-6899-424B-9BB1-F6D1D198D55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3" t="22811" r="27015" b="26578"/>
          <a:stretch/>
        </p:blipFill>
        <p:spPr>
          <a:xfrm>
            <a:off x="10374113" y="5291328"/>
            <a:ext cx="583892" cy="55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80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id="{7C779A9D-B946-4AD4-BE66-B959213CDC14}"/>
              </a:ext>
            </a:extLst>
          </p:cNvPr>
          <p:cNvGrpSpPr>
            <a:grpSpLocks/>
          </p:cNvGrpSpPr>
          <p:nvPr/>
        </p:nvGrpSpPr>
        <p:grpSpPr bwMode="auto">
          <a:xfrm>
            <a:off x="9827595" y="2418273"/>
            <a:ext cx="1850296" cy="2697339"/>
            <a:chOff x="0" y="0"/>
            <a:chExt cx="1334908" cy="1946370"/>
          </a:xfrm>
          <a:effectLst>
            <a:glow>
              <a:schemeClr val="accent1">
                <a:alpha val="50000"/>
              </a:schemeClr>
            </a:glow>
          </a:effectLst>
        </p:grpSpPr>
        <p:sp>
          <p:nvSpPr>
            <p:cNvPr id="5" name="Oval 65">
              <a:extLst>
                <a:ext uri="{FF2B5EF4-FFF2-40B4-BE49-F238E27FC236}">
                  <a16:creationId xmlns:a16="http://schemas.microsoft.com/office/drawing/2014/main" id="{1CFAF9FB-7534-4C91-B777-12CBF20FB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176" y="1781789"/>
              <a:ext cx="822904" cy="164581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2F2F2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2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6" name="任意多边形 32">
              <a:extLst>
                <a:ext uri="{FF2B5EF4-FFF2-40B4-BE49-F238E27FC236}">
                  <a16:creationId xmlns:a16="http://schemas.microsoft.com/office/drawing/2014/main" id="{F2151475-AD8F-4636-AC1C-6D84CF042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334908" cy="1818536"/>
            </a:xfrm>
            <a:custGeom>
              <a:avLst/>
              <a:gdLst>
                <a:gd name="T0" fmla="*/ 555581 w 1138390"/>
                <a:gd name="T1" fmla="*/ 138889 h 1550820"/>
                <a:gd name="T2" fmla="*/ 181310 w 1138390"/>
                <a:gd name="T3" fmla="*/ 513159 h 1550820"/>
                <a:gd name="T4" fmla="*/ 555581 w 1138390"/>
                <a:gd name="T5" fmla="*/ 887431 h 1550820"/>
                <a:gd name="T6" fmla="*/ 929852 w 1138390"/>
                <a:gd name="T7" fmla="*/ 513160 h 1550820"/>
                <a:gd name="T8" fmla="*/ 555581 w 1138390"/>
                <a:gd name="T9" fmla="*/ 138889 h 1550820"/>
                <a:gd name="T10" fmla="*/ 586782 w 1138390"/>
                <a:gd name="T11" fmla="*/ 273 h 1550820"/>
                <a:gd name="T12" fmla="*/ 983919 w 1138390"/>
                <a:gd name="T13" fmla="*/ 179343 h 1550820"/>
                <a:gd name="T14" fmla="*/ 959048 w 1138390"/>
                <a:gd name="T15" fmla="*/ 983920 h 1550820"/>
                <a:gd name="T16" fmla="*/ 538851 w 1138390"/>
                <a:gd name="T17" fmla="*/ 1550820 h 1550820"/>
                <a:gd name="T18" fmla="*/ 154471 w 1138390"/>
                <a:gd name="T19" fmla="*/ 959049 h 1550820"/>
                <a:gd name="T20" fmla="*/ 179342 w 1138390"/>
                <a:gd name="T21" fmla="*/ 154471 h 1550820"/>
                <a:gd name="T22" fmla="*/ 586782 w 1138390"/>
                <a:gd name="T23" fmla="*/ 273 h 15508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38390"/>
                <a:gd name="T37" fmla="*/ 0 h 1550820"/>
                <a:gd name="T38" fmla="*/ 1138390 w 1138390"/>
                <a:gd name="T39" fmla="*/ 1550820 h 15508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38390" h="1550820">
                  <a:moveTo>
                    <a:pt x="555581" y="138889"/>
                  </a:moveTo>
                  <a:cubicBezTo>
                    <a:pt x="348876" y="138889"/>
                    <a:pt x="181310" y="306455"/>
                    <a:pt x="181310" y="513159"/>
                  </a:cubicBezTo>
                  <a:cubicBezTo>
                    <a:pt x="181310" y="719863"/>
                    <a:pt x="348877" y="887431"/>
                    <a:pt x="555581" y="887431"/>
                  </a:cubicBezTo>
                  <a:cubicBezTo>
                    <a:pt x="762285" y="887431"/>
                    <a:pt x="929852" y="719864"/>
                    <a:pt x="929852" y="513160"/>
                  </a:cubicBezTo>
                  <a:cubicBezTo>
                    <a:pt x="929852" y="306456"/>
                    <a:pt x="762285" y="138889"/>
                    <a:pt x="555581" y="138889"/>
                  </a:cubicBezTo>
                  <a:close/>
                  <a:moveTo>
                    <a:pt x="586782" y="273"/>
                  </a:moveTo>
                  <a:cubicBezTo>
                    <a:pt x="732382" y="4774"/>
                    <a:pt x="876265" y="64820"/>
                    <a:pt x="983919" y="179343"/>
                  </a:cubicBezTo>
                  <a:cubicBezTo>
                    <a:pt x="1199229" y="408388"/>
                    <a:pt x="1188094" y="768610"/>
                    <a:pt x="959048" y="983920"/>
                  </a:cubicBezTo>
                  <a:cubicBezTo>
                    <a:pt x="790387" y="1142467"/>
                    <a:pt x="650320" y="1331434"/>
                    <a:pt x="538851" y="1550820"/>
                  </a:cubicBezTo>
                  <a:cubicBezTo>
                    <a:pt x="441145" y="1324968"/>
                    <a:pt x="313018" y="1127711"/>
                    <a:pt x="154471" y="959049"/>
                  </a:cubicBezTo>
                  <a:cubicBezTo>
                    <a:pt x="-60839" y="730003"/>
                    <a:pt x="-49704" y="369781"/>
                    <a:pt x="179342" y="154471"/>
                  </a:cubicBezTo>
                  <a:cubicBezTo>
                    <a:pt x="293864" y="46817"/>
                    <a:pt x="441181" y="-4227"/>
                    <a:pt x="586782" y="273"/>
                  </a:cubicBez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0" tIns="0" rIns="0" bIns="504000" anchor="ctr"/>
            <a:lstStyle/>
            <a:p>
              <a:pPr algn="ctr"/>
              <a:r>
                <a:rPr lang="zh-CN" altLang="en-US" sz="1600" dirty="0">
                  <a:solidFill>
                    <a:srgbClr val="EAD085">
                      <a:alpha val="50000"/>
                    </a:srgb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商业战场</a:t>
              </a:r>
              <a:endParaRPr lang="en-GB" altLang="zh-CN" sz="1600" dirty="0">
                <a:solidFill>
                  <a:srgbClr val="EAD085">
                    <a:alpha val="50000"/>
                  </a:srgbClr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r>
                <a:rPr lang="en-US" altLang="zh-CN" sz="1100" dirty="0">
                  <a:solidFill>
                    <a:srgbClr val="EAD085">
                      <a:alpha val="50000"/>
                    </a:srgb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De</a:t>
              </a:r>
            </a:p>
            <a:p>
              <a:pPr algn="ctr"/>
              <a:r>
                <a:rPr lang="zh-CN" altLang="en-US" sz="1600" dirty="0">
                  <a:solidFill>
                    <a:srgbClr val="EAD085">
                      <a:alpha val="50000"/>
                    </a:srgb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后方食粮</a:t>
              </a:r>
              <a:endParaRPr lang="en-US" altLang="zh-CN" sz="1600" dirty="0">
                <a:solidFill>
                  <a:srgbClr val="EAD085">
                    <a:alpha val="50000"/>
                  </a:srgbClr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endParaRPr lang="zh-CN" altLang="en-US" sz="1600" dirty="0">
                <a:solidFill>
                  <a:srgbClr val="EAD085">
                    <a:alpha val="50000"/>
                  </a:srgbClr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7" name="组合 4">
            <a:extLst>
              <a:ext uri="{FF2B5EF4-FFF2-40B4-BE49-F238E27FC236}">
                <a16:creationId xmlns:a16="http://schemas.microsoft.com/office/drawing/2014/main" id="{729B7DD5-9F20-4CD8-A329-8FEE5F64B603}"/>
              </a:ext>
            </a:extLst>
          </p:cNvPr>
          <p:cNvGrpSpPr>
            <a:grpSpLocks/>
          </p:cNvGrpSpPr>
          <p:nvPr/>
        </p:nvGrpSpPr>
        <p:grpSpPr bwMode="auto">
          <a:xfrm>
            <a:off x="7529570" y="2144581"/>
            <a:ext cx="2181165" cy="3166206"/>
            <a:chOff x="0" y="0"/>
            <a:chExt cx="1918908" cy="2785841"/>
          </a:xfrm>
          <a:effectLst>
            <a:glow>
              <a:schemeClr val="accent1">
                <a:alpha val="60000"/>
              </a:schemeClr>
            </a:glow>
          </a:effectLst>
        </p:grpSpPr>
        <p:sp>
          <p:nvSpPr>
            <p:cNvPr id="8" name="Oval 65">
              <a:extLst>
                <a:ext uri="{FF2B5EF4-FFF2-40B4-BE49-F238E27FC236}">
                  <a16:creationId xmlns:a16="http://schemas.microsoft.com/office/drawing/2014/main" id="{5B490B6A-E924-4EA9-8B44-F807CCC9D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61" y="2526499"/>
              <a:ext cx="1296711" cy="25934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2F2F2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2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9" name="任意多边形 33">
              <a:extLst>
                <a:ext uri="{FF2B5EF4-FFF2-40B4-BE49-F238E27FC236}">
                  <a16:creationId xmlns:a16="http://schemas.microsoft.com/office/drawing/2014/main" id="{6D61D90A-2C12-4311-A6C5-22FDEA714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8908" cy="2614113"/>
            </a:xfrm>
            <a:custGeom>
              <a:avLst/>
              <a:gdLst>
                <a:gd name="T0" fmla="*/ 555581 w 1138390"/>
                <a:gd name="T1" fmla="*/ 138889 h 1550820"/>
                <a:gd name="T2" fmla="*/ 181310 w 1138390"/>
                <a:gd name="T3" fmla="*/ 513159 h 1550820"/>
                <a:gd name="T4" fmla="*/ 555581 w 1138390"/>
                <a:gd name="T5" fmla="*/ 887431 h 1550820"/>
                <a:gd name="T6" fmla="*/ 929852 w 1138390"/>
                <a:gd name="T7" fmla="*/ 513160 h 1550820"/>
                <a:gd name="T8" fmla="*/ 555581 w 1138390"/>
                <a:gd name="T9" fmla="*/ 138889 h 1550820"/>
                <a:gd name="T10" fmla="*/ 586782 w 1138390"/>
                <a:gd name="T11" fmla="*/ 273 h 1550820"/>
                <a:gd name="T12" fmla="*/ 983919 w 1138390"/>
                <a:gd name="T13" fmla="*/ 179343 h 1550820"/>
                <a:gd name="T14" fmla="*/ 959048 w 1138390"/>
                <a:gd name="T15" fmla="*/ 983920 h 1550820"/>
                <a:gd name="T16" fmla="*/ 538851 w 1138390"/>
                <a:gd name="T17" fmla="*/ 1550820 h 1550820"/>
                <a:gd name="T18" fmla="*/ 154471 w 1138390"/>
                <a:gd name="T19" fmla="*/ 959049 h 1550820"/>
                <a:gd name="T20" fmla="*/ 179342 w 1138390"/>
                <a:gd name="T21" fmla="*/ 154471 h 1550820"/>
                <a:gd name="T22" fmla="*/ 586782 w 1138390"/>
                <a:gd name="T23" fmla="*/ 273 h 15508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38390"/>
                <a:gd name="T37" fmla="*/ 0 h 1550820"/>
                <a:gd name="T38" fmla="*/ 1138390 w 1138390"/>
                <a:gd name="T39" fmla="*/ 1550820 h 15508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38390" h="1550820">
                  <a:moveTo>
                    <a:pt x="555581" y="138889"/>
                  </a:moveTo>
                  <a:cubicBezTo>
                    <a:pt x="348876" y="138889"/>
                    <a:pt x="181310" y="306455"/>
                    <a:pt x="181310" y="513159"/>
                  </a:cubicBezTo>
                  <a:cubicBezTo>
                    <a:pt x="181310" y="719863"/>
                    <a:pt x="348877" y="887431"/>
                    <a:pt x="555581" y="887431"/>
                  </a:cubicBezTo>
                  <a:cubicBezTo>
                    <a:pt x="762285" y="887431"/>
                    <a:pt x="929852" y="719864"/>
                    <a:pt x="929852" y="513160"/>
                  </a:cubicBezTo>
                  <a:cubicBezTo>
                    <a:pt x="929852" y="306456"/>
                    <a:pt x="762285" y="138889"/>
                    <a:pt x="555581" y="138889"/>
                  </a:cubicBezTo>
                  <a:close/>
                  <a:moveTo>
                    <a:pt x="586782" y="273"/>
                  </a:moveTo>
                  <a:cubicBezTo>
                    <a:pt x="732382" y="4774"/>
                    <a:pt x="876265" y="64820"/>
                    <a:pt x="983919" y="179343"/>
                  </a:cubicBezTo>
                  <a:cubicBezTo>
                    <a:pt x="1199229" y="408388"/>
                    <a:pt x="1188094" y="768610"/>
                    <a:pt x="959048" y="983920"/>
                  </a:cubicBezTo>
                  <a:cubicBezTo>
                    <a:pt x="790387" y="1142467"/>
                    <a:pt x="650320" y="1331434"/>
                    <a:pt x="538851" y="1550820"/>
                  </a:cubicBezTo>
                  <a:cubicBezTo>
                    <a:pt x="441145" y="1324968"/>
                    <a:pt x="313018" y="1127711"/>
                    <a:pt x="154471" y="959049"/>
                  </a:cubicBezTo>
                  <a:cubicBezTo>
                    <a:pt x="-60839" y="730003"/>
                    <a:pt x="-49704" y="369781"/>
                    <a:pt x="179342" y="154471"/>
                  </a:cubicBezTo>
                  <a:cubicBezTo>
                    <a:pt x="293864" y="46817"/>
                    <a:pt x="441181" y="-4227"/>
                    <a:pt x="586782" y="273"/>
                  </a:cubicBez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0" tIns="0" rIns="0" bIns="720000" anchor="ctr"/>
            <a:lstStyle/>
            <a:p>
              <a:pPr algn="ctr"/>
              <a:r>
                <a:rPr lang="zh-CN" altLang="en-US" sz="3200" b="1" dirty="0">
                  <a:solidFill>
                    <a:srgbClr val="EAD085">
                      <a:alpha val="50000"/>
                    </a:srgb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改变</a:t>
              </a:r>
              <a:endParaRPr lang="en-GB" altLang="zh-CN" sz="3200" b="1" dirty="0">
                <a:solidFill>
                  <a:srgbClr val="EAD085">
                    <a:alpha val="50000"/>
                  </a:srgbClr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r>
                <a:rPr lang="zh-CN" altLang="en-US" sz="3200" b="1" dirty="0">
                  <a:solidFill>
                    <a:srgbClr val="EAD085">
                      <a:alpha val="50000"/>
                    </a:srgb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企业</a:t>
              </a:r>
              <a:endParaRPr lang="en-US" altLang="zh-CN" sz="3200" b="1" dirty="0">
                <a:solidFill>
                  <a:srgbClr val="EAD085">
                    <a:alpha val="50000"/>
                  </a:srgbClr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endParaRPr lang="zh-CN" altLang="en-US" sz="2400" b="1" dirty="0">
                <a:solidFill>
                  <a:srgbClr val="EAD085">
                    <a:alpha val="50000"/>
                  </a:srgbClr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0" name="组合 3">
            <a:extLst>
              <a:ext uri="{FF2B5EF4-FFF2-40B4-BE49-F238E27FC236}">
                <a16:creationId xmlns:a16="http://schemas.microsoft.com/office/drawing/2014/main" id="{69DCB049-1A94-40E3-A932-E67CD0BE1A92}"/>
              </a:ext>
            </a:extLst>
          </p:cNvPr>
          <p:cNvGrpSpPr>
            <a:grpSpLocks/>
          </p:cNvGrpSpPr>
          <p:nvPr/>
        </p:nvGrpSpPr>
        <p:grpSpPr bwMode="auto">
          <a:xfrm>
            <a:off x="4779289" y="1742870"/>
            <a:ext cx="2633421" cy="3742050"/>
            <a:chOff x="0" y="0"/>
            <a:chExt cx="2478827" cy="3574618"/>
          </a:xfrm>
          <a:effectLst>
            <a:glow>
              <a:schemeClr val="accent1">
                <a:alpha val="65000"/>
              </a:schemeClr>
            </a:glow>
          </a:effectLst>
        </p:grpSpPr>
        <p:sp>
          <p:nvSpPr>
            <p:cNvPr id="11" name="Oval 65">
              <a:extLst>
                <a:ext uri="{FF2B5EF4-FFF2-40B4-BE49-F238E27FC236}">
                  <a16:creationId xmlns:a16="http://schemas.microsoft.com/office/drawing/2014/main" id="{4F5825BA-97A5-4058-8CFF-C00935F82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59" y="3241937"/>
              <a:ext cx="1663407" cy="332681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2F2F2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2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12" name="任意多边形 35">
              <a:extLst>
                <a:ext uri="{FF2B5EF4-FFF2-40B4-BE49-F238E27FC236}">
                  <a16:creationId xmlns:a16="http://schemas.microsoft.com/office/drawing/2014/main" id="{E51FA82A-9567-4C4E-BCDC-19F5475E4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478827" cy="3376887"/>
            </a:xfrm>
            <a:custGeom>
              <a:avLst/>
              <a:gdLst>
                <a:gd name="T0" fmla="*/ 555581 w 1138390"/>
                <a:gd name="T1" fmla="*/ 138889 h 1550820"/>
                <a:gd name="T2" fmla="*/ 181310 w 1138390"/>
                <a:gd name="T3" fmla="*/ 513159 h 1550820"/>
                <a:gd name="T4" fmla="*/ 555581 w 1138390"/>
                <a:gd name="T5" fmla="*/ 887431 h 1550820"/>
                <a:gd name="T6" fmla="*/ 929852 w 1138390"/>
                <a:gd name="T7" fmla="*/ 513160 h 1550820"/>
                <a:gd name="T8" fmla="*/ 555581 w 1138390"/>
                <a:gd name="T9" fmla="*/ 138889 h 1550820"/>
                <a:gd name="T10" fmla="*/ 586782 w 1138390"/>
                <a:gd name="T11" fmla="*/ 273 h 1550820"/>
                <a:gd name="T12" fmla="*/ 983919 w 1138390"/>
                <a:gd name="T13" fmla="*/ 179343 h 1550820"/>
                <a:gd name="T14" fmla="*/ 959048 w 1138390"/>
                <a:gd name="T15" fmla="*/ 983920 h 1550820"/>
                <a:gd name="T16" fmla="*/ 538851 w 1138390"/>
                <a:gd name="T17" fmla="*/ 1550820 h 1550820"/>
                <a:gd name="T18" fmla="*/ 154471 w 1138390"/>
                <a:gd name="T19" fmla="*/ 959049 h 1550820"/>
                <a:gd name="T20" fmla="*/ 179342 w 1138390"/>
                <a:gd name="T21" fmla="*/ 154471 h 1550820"/>
                <a:gd name="T22" fmla="*/ 586782 w 1138390"/>
                <a:gd name="T23" fmla="*/ 273 h 15508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38390"/>
                <a:gd name="T37" fmla="*/ 0 h 1550820"/>
                <a:gd name="T38" fmla="*/ 1138390 w 1138390"/>
                <a:gd name="T39" fmla="*/ 1550820 h 15508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38390" h="1550820">
                  <a:moveTo>
                    <a:pt x="555581" y="138889"/>
                  </a:moveTo>
                  <a:cubicBezTo>
                    <a:pt x="348876" y="138889"/>
                    <a:pt x="181310" y="306455"/>
                    <a:pt x="181310" y="513159"/>
                  </a:cubicBezTo>
                  <a:cubicBezTo>
                    <a:pt x="181310" y="719863"/>
                    <a:pt x="348877" y="887431"/>
                    <a:pt x="555581" y="887431"/>
                  </a:cubicBezTo>
                  <a:cubicBezTo>
                    <a:pt x="762285" y="887431"/>
                    <a:pt x="929852" y="719864"/>
                    <a:pt x="929852" y="513160"/>
                  </a:cubicBezTo>
                  <a:cubicBezTo>
                    <a:pt x="929852" y="306456"/>
                    <a:pt x="762285" y="138889"/>
                    <a:pt x="555581" y="138889"/>
                  </a:cubicBezTo>
                  <a:close/>
                  <a:moveTo>
                    <a:pt x="586782" y="273"/>
                  </a:moveTo>
                  <a:cubicBezTo>
                    <a:pt x="732382" y="4774"/>
                    <a:pt x="876265" y="64820"/>
                    <a:pt x="983919" y="179343"/>
                  </a:cubicBezTo>
                  <a:cubicBezTo>
                    <a:pt x="1199229" y="408388"/>
                    <a:pt x="1188094" y="768610"/>
                    <a:pt x="959048" y="983920"/>
                  </a:cubicBezTo>
                  <a:cubicBezTo>
                    <a:pt x="790387" y="1142467"/>
                    <a:pt x="650320" y="1331434"/>
                    <a:pt x="538851" y="1550820"/>
                  </a:cubicBezTo>
                  <a:cubicBezTo>
                    <a:pt x="441145" y="1324968"/>
                    <a:pt x="313018" y="1127711"/>
                    <a:pt x="154471" y="959049"/>
                  </a:cubicBezTo>
                  <a:cubicBezTo>
                    <a:pt x="-60839" y="730003"/>
                    <a:pt x="-49704" y="369781"/>
                    <a:pt x="179342" y="154471"/>
                  </a:cubicBezTo>
                  <a:cubicBezTo>
                    <a:pt x="293864" y="46817"/>
                    <a:pt x="441181" y="-4227"/>
                    <a:pt x="586782" y="273"/>
                  </a:cubicBez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0" tIns="0" rIns="0" bIns="972000" anchor="ctr"/>
            <a:lstStyle/>
            <a:p>
              <a:pPr algn="ctr"/>
              <a:endParaRPr lang="zh-CN" altLang="en-US" sz="2800" b="1" dirty="0">
                <a:solidFill>
                  <a:srgbClr val="CDA462">
                    <a:alpha val="50000"/>
                  </a:srgbClr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3" name="组合 4">
            <a:extLst>
              <a:ext uri="{FF2B5EF4-FFF2-40B4-BE49-F238E27FC236}">
                <a16:creationId xmlns:a16="http://schemas.microsoft.com/office/drawing/2014/main" id="{058D8C8D-5A34-423F-A89B-9C7D6E940978}"/>
              </a:ext>
            </a:extLst>
          </p:cNvPr>
          <p:cNvGrpSpPr>
            <a:grpSpLocks/>
          </p:cNvGrpSpPr>
          <p:nvPr/>
        </p:nvGrpSpPr>
        <p:grpSpPr bwMode="auto">
          <a:xfrm>
            <a:off x="2418388" y="2144581"/>
            <a:ext cx="2181165" cy="3166206"/>
            <a:chOff x="0" y="0"/>
            <a:chExt cx="1918908" cy="2785841"/>
          </a:xfrm>
          <a:effectLst>
            <a:glow>
              <a:schemeClr val="accent1">
                <a:alpha val="60000"/>
              </a:schemeClr>
            </a:glow>
          </a:effectLst>
        </p:grpSpPr>
        <p:sp>
          <p:nvSpPr>
            <p:cNvPr id="14" name="Oval 65">
              <a:extLst>
                <a:ext uri="{FF2B5EF4-FFF2-40B4-BE49-F238E27FC236}">
                  <a16:creationId xmlns:a16="http://schemas.microsoft.com/office/drawing/2014/main" id="{00DD9D18-097A-4619-BA98-DD47708FB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61" y="2526499"/>
              <a:ext cx="1296711" cy="25934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2F2F2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2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15" name="任意多边形 33">
              <a:extLst>
                <a:ext uri="{FF2B5EF4-FFF2-40B4-BE49-F238E27FC236}">
                  <a16:creationId xmlns:a16="http://schemas.microsoft.com/office/drawing/2014/main" id="{5729FAB1-F46D-4A9A-A66F-0FFDCE82F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8908" cy="2614113"/>
            </a:xfrm>
            <a:custGeom>
              <a:avLst/>
              <a:gdLst>
                <a:gd name="T0" fmla="*/ 555581 w 1138390"/>
                <a:gd name="T1" fmla="*/ 138889 h 1550820"/>
                <a:gd name="T2" fmla="*/ 181310 w 1138390"/>
                <a:gd name="T3" fmla="*/ 513159 h 1550820"/>
                <a:gd name="T4" fmla="*/ 555581 w 1138390"/>
                <a:gd name="T5" fmla="*/ 887431 h 1550820"/>
                <a:gd name="T6" fmla="*/ 929852 w 1138390"/>
                <a:gd name="T7" fmla="*/ 513160 h 1550820"/>
                <a:gd name="T8" fmla="*/ 555581 w 1138390"/>
                <a:gd name="T9" fmla="*/ 138889 h 1550820"/>
                <a:gd name="T10" fmla="*/ 586782 w 1138390"/>
                <a:gd name="T11" fmla="*/ 273 h 1550820"/>
                <a:gd name="T12" fmla="*/ 983919 w 1138390"/>
                <a:gd name="T13" fmla="*/ 179343 h 1550820"/>
                <a:gd name="T14" fmla="*/ 959048 w 1138390"/>
                <a:gd name="T15" fmla="*/ 983920 h 1550820"/>
                <a:gd name="T16" fmla="*/ 538851 w 1138390"/>
                <a:gd name="T17" fmla="*/ 1550820 h 1550820"/>
                <a:gd name="T18" fmla="*/ 154471 w 1138390"/>
                <a:gd name="T19" fmla="*/ 959049 h 1550820"/>
                <a:gd name="T20" fmla="*/ 179342 w 1138390"/>
                <a:gd name="T21" fmla="*/ 154471 h 1550820"/>
                <a:gd name="T22" fmla="*/ 586782 w 1138390"/>
                <a:gd name="T23" fmla="*/ 273 h 15508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38390"/>
                <a:gd name="T37" fmla="*/ 0 h 1550820"/>
                <a:gd name="T38" fmla="*/ 1138390 w 1138390"/>
                <a:gd name="T39" fmla="*/ 1550820 h 15508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38390" h="1550820">
                  <a:moveTo>
                    <a:pt x="555581" y="138889"/>
                  </a:moveTo>
                  <a:cubicBezTo>
                    <a:pt x="348876" y="138889"/>
                    <a:pt x="181310" y="306455"/>
                    <a:pt x="181310" y="513159"/>
                  </a:cubicBezTo>
                  <a:cubicBezTo>
                    <a:pt x="181310" y="719863"/>
                    <a:pt x="348877" y="887431"/>
                    <a:pt x="555581" y="887431"/>
                  </a:cubicBezTo>
                  <a:cubicBezTo>
                    <a:pt x="762285" y="887431"/>
                    <a:pt x="929852" y="719864"/>
                    <a:pt x="929852" y="513160"/>
                  </a:cubicBezTo>
                  <a:cubicBezTo>
                    <a:pt x="929852" y="306456"/>
                    <a:pt x="762285" y="138889"/>
                    <a:pt x="555581" y="138889"/>
                  </a:cubicBezTo>
                  <a:close/>
                  <a:moveTo>
                    <a:pt x="586782" y="273"/>
                  </a:moveTo>
                  <a:cubicBezTo>
                    <a:pt x="732382" y="4774"/>
                    <a:pt x="876265" y="64820"/>
                    <a:pt x="983919" y="179343"/>
                  </a:cubicBezTo>
                  <a:cubicBezTo>
                    <a:pt x="1199229" y="408388"/>
                    <a:pt x="1188094" y="768610"/>
                    <a:pt x="959048" y="983920"/>
                  </a:cubicBezTo>
                  <a:cubicBezTo>
                    <a:pt x="790387" y="1142467"/>
                    <a:pt x="650320" y="1331434"/>
                    <a:pt x="538851" y="1550820"/>
                  </a:cubicBezTo>
                  <a:cubicBezTo>
                    <a:pt x="441145" y="1324968"/>
                    <a:pt x="313018" y="1127711"/>
                    <a:pt x="154471" y="959049"/>
                  </a:cubicBezTo>
                  <a:cubicBezTo>
                    <a:pt x="-60839" y="730003"/>
                    <a:pt x="-49704" y="369781"/>
                    <a:pt x="179342" y="154471"/>
                  </a:cubicBezTo>
                  <a:cubicBezTo>
                    <a:pt x="293864" y="46817"/>
                    <a:pt x="441181" y="-4227"/>
                    <a:pt x="586782" y="273"/>
                  </a:cubicBez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0" tIns="0" rIns="0" bIns="720000" anchor="ctr"/>
            <a:lstStyle/>
            <a:p>
              <a:pPr algn="ctr"/>
              <a:r>
                <a:rPr lang="zh-CN" altLang="en-US" sz="3200" b="1" dirty="0">
                  <a:solidFill>
                    <a:srgbClr val="EAD085">
                      <a:alpha val="50000"/>
                    </a:srgb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改变</a:t>
              </a:r>
              <a:endParaRPr lang="en-GB" altLang="zh-CN" sz="3200" b="1" dirty="0">
                <a:solidFill>
                  <a:srgbClr val="EAD085">
                    <a:alpha val="50000"/>
                  </a:srgbClr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r>
                <a:rPr lang="zh-CN" altLang="en-US" sz="3200" b="1" dirty="0">
                  <a:solidFill>
                    <a:srgbClr val="EAD085">
                      <a:alpha val="50000"/>
                    </a:srgb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中国</a:t>
              </a:r>
              <a:endParaRPr lang="en-US" altLang="zh-CN" sz="3200" b="1" dirty="0">
                <a:solidFill>
                  <a:srgbClr val="EAD085">
                    <a:alpha val="50000"/>
                  </a:srgbClr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endParaRPr lang="zh-CN" altLang="en-US" sz="2400" b="1" dirty="0">
                <a:solidFill>
                  <a:srgbClr val="EAD085">
                    <a:alpha val="50000"/>
                  </a:srgbClr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6" name="组合 5">
            <a:extLst>
              <a:ext uri="{FF2B5EF4-FFF2-40B4-BE49-F238E27FC236}">
                <a16:creationId xmlns:a16="http://schemas.microsoft.com/office/drawing/2014/main" id="{946E2BE0-2659-405D-8A62-B2054B480D8A}"/>
              </a:ext>
            </a:extLst>
          </p:cNvPr>
          <p:cNvGrpSpPr>
            <a:grpSpLocks/>
          </p:cNvGrpSpPr>
          <p:nvPr/>
        </p:nvGrpSpPr>
        <p:grpSpPr bwMode="auto">
          <a:xfrm>
            <a:off x="388356" y="2418273"/>
            <a:ext cx="1850296" cy="2697339"/>
            <a:chOff x="0" y="0"/>
            <a:chExt cx="1334908" cy="1946370"/>
          </a:xfrm>
        </p:grpSpPr>
        <p:sp>
          <p:nvSpPr>
            <p:cNvPr id="17" name="Oval 65">
              <a:extLst>
                <a:ext uri="{FF2B5EF4-FFF2-40B4-BE49-F238E27FC236}">
                  <a16:creationId xmlns:a16="http://schemas.microsoft.com/office/drawing/2014/main" id="{D0E5F386-1F3D-43F1-BBBB-7D8E8E2CB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176" y="1781789"/>
              <a:ext cx="822904" cy="164581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2F2F2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18" name="任意多边形 32">
              <a:extLst>
                <a:ext uri="{FF2B5EF4-FFF2-40B4-BE49-F238E27FC236}">
                  <a16:creationId xmlns:a16="http://schemas.microsoft.com/office/drawing/2014/main" id="{531A4DC3-6B80-40F4-A3BB-8A1902063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334908" cy="1818536"/>
            </a:xfrm>
            <a:custGeom>
              <a:avLst/>
              <a:gdLst>
                <a:gd name="T0" fmla="*/ 555581 w 1138390"/>
                <a:gd name="T1" fmla="*/ 138889 h 1550820"/>
                <a:gd name="T2" fmla="*/ 181310 w 1138390"/>
                <a:gd name="T3" fmla="*/ 513159 h 1550820"/>
                <a:gd name="T4" fmla="*/ 555581 w 1138390"/>
                <a:gd name="T5" fmla="*/ 887431 h 1550820"/>
                <a:gd name="T6" fmla="*/ 929852 w 1138390"/>
                <a:gd name="T7" fmla="*/ 513160 h 1550820"/>
                <a:gd name="T8" fmla="*/ 555581 w 1138390"/>
                <a:gd name="T9" fmla="*/ 138889 h 1550820"/>
                <a:gd name="T10" fmla="*/ 586782 w 1138390"/>
                <a:gd name="T11" fmla="*/ 273 h 1550820"/>
                <a:gd name="T12" fmla="*/ 983919 w 1138390"/>
                <a:gd name="T13" fmla="*/ 179343 h 1550820"/>
                <a:gd name="T14" fmla="*/ 959048 w 1138390"/>
                <a:gd name="T15" fmla="*/ 983920 h 1550820"/>
                <a:gd name="T16" fmla="*/ 538851 w 1138390"/>
                <a:gd name="T17" fmla="*/ 1550820 h 1550820"/>
                <a:gd name="T18" fmla="*/ 154471 w 1138390"/>
                <a:gd name="T19" fmla="*/ 959049 h 1550820"/>
                <a:gd name="T20" fmla="*/ 179342 w 1138390"/>
                <a:gd name="T21" fmla="*/ 154471 h 1550820"/>
                <a:gd name="T22" fmla="*/ 586782 w 1138390"/>
                <a:gd name="T23" fmla="*/ 273 h 15508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38390"/>
                <a:gd name="T37" fmla="*/ 0 h 1550820"/>
                <a:gd name="T38" fmla="*/ 1138390 w 1138390"/>
                <a:gd name="T39" fmla="*/ 1550820 h 15508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38390" h="1550820">
                  <a:moveTo>
                    <a:pt x="555581" y="138889"/>
                  </a:moveTo>
                  <a:cubicBezTo>
                    <a:pt x="348876" y="138889"/>
                    <a:pt x="181310" y="306455"/>
                    <a:pt x="181310" y="513159"/>
                  </a:cubicBezTo>
                  <a:cubicBezTo>
                    <a:pt x="181310" y="719863"/>
                    <a:pt x="348877" y="887431"/>
                    <a:pt x="555581" y="887431"/>
                  </a:cubicBezTo>
                  <a:cubicBezTo>
                    <a:pt x="762285" y="887431"/>
                    <a:pt x="929852" y="719864"/>
                    <a:pt x="929852" y="513160"/>
                  </a:cubicBezTo>
                  <a:cubicBezTo>
                    <a:pt x="929852" y="306456"/>
                    <a:pt x="762285" y="138889"/>
                    <a:pt x="555581" y="138889"/>
                  </a:cubicBezTo>
                  <a:close/>
                  <a:moveTo>
                    <a:pt x="586782" y="273"/>
                  </a:moveTo>
                  <a:cubicBezTo>
                    <a:pt x="732382" y="4774"/>
                    <a:pt x="876265" y="64820"/>
                    <a:pt x="983919" y="179343"/>
                  </a:cubicBezTo>
                  <a:cubicBezTo>
                    <a:pt x="1199229" y="408388"/>
                    <a:pt x="1188094" y="768610"/>
                    <a:pt x="959048" y="983920"/>
                  </a:cubicBezTo>
                  <a:cubicBezTo>
                    <a:pt x="790387" y="1142467"/>
                    <a:pt x="650320" y="1331434"/>
                    <a:pt x="538851" y="1550820"/>
                  </a:cubicBezTo>
                  <a:cubicBezTo>
                    <a:pt x="441145" y="1324968"/>
                    <a:pt x="313018" y="1127711"/>
                    <a:pt x="154471" y="959049"/>
                  </a:cubicBezTo>
                  <a:cubicBezTo>
                    <a:pt x="-60839" y="730003"/>
                    <a:pt x="-49704" y="369781"/>
                    <a:pt x="179342" y="154471"/>
                  </a:cubicBezTo>
                  <a:cubicBezTo>
                    <a:pt x="293864" y="46817"/>
                    <a:pt x="441181" y="-4227"/>
                    <a:pt x="586782" y="273"/>
                  </a:cubicBez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>
              <a:noFill/>
            </a:ln>
            <a:effectLst>
              <a:glow>
                <a:schemeClr val="bg1">
                  <a:lumMod val="50000"/>
                  <a:alpha val="50000"/>
                </a:schemeClr>
              </a:glo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0" tIns="0" rIns="0" bIns="504000" anchor="ctr"/>
            <a:lstStyle/>
            <a:p>
              <a:pPr algn="ctr"/>
              <a:r>
                <a:rPr lang="zh-CN" altLang="en-US" sz="1600" dirty="0">
                  <a:solidFill>
                    <a:srgbClr val="EAD085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现代企业</a:t>
              </a:r>
              <a:endParaRPr lang="en-GB" altLang="zh-CN" sz="1600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r>
                <a:rPr lang="en-US" altLang="zh-CN" sz="1100" dirty="0">
                  <a:solidFill>
                    <a:srgbClr val="EAD085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De</a:t>
              </a:r>
            </a:p>
            <a:p>
              <a:pPr algn="ctr"/>
              <a:r>
                <a:rPr lang="zh-CN" altLang="en-US" sz="1600" dirty="0">
                  <a:solidFill>
                    <a:srgbClr val="EAD085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私人医生</a:t>
              </a:r>
              <a:endParaRPr lang="en-US" altLang="zh-CN" sz="1600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endParaRPr lang="zh-CN" altLang="en-US" sz="1600" dirty="0">
                <a:solidFill>
                  <a:srgbClr val="EAD085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微软雅黑" pitchFamily="34" charset="-122"/>
              </a:endParaRPr>
            </a:p>
          </p:txBody>
        </p:sp>
      </p:grpSp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472A63D-AC58-4862-B89A-0AEE0DAF8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35" y="2418273"/>
            <a:ext cx="1718865" cy="1057763"/>
          </a:xfrm>
          <a:prstGeom prst="rect">
            <a:avLst/>
          </a:prstGeom>
          <a:effectLst>
            <a:glow rad="38100">
              <a:schemeClr val="bg1">
                <a:alpha val="47000"/>
              </a:schemeClr>
            </a:glow>
          </a:effectLst>
        </p:spPr>
      </p:pic>
      <p:sp>
        <p:nvSpPr>
          <p:cNvPr id="20" name="文本框 5">
            <a:extLst>
              <a:ext uri="{FF2B5EF4-FFF2-40B4-BE49-F238E27FC236}">
                <a16:creationId xmlns:a16="http://schemas.microsoft.com/office/drawing/2014/main" id="{3B217E83-5AA4-4927-B134-239A3B1B856E}"/>
              </a:ext>
            </a:extLst>
          </p:cNvPr>
          <p:cNvSpPr txBox="1"/>
          <p:nvPr/>
        </p:nvSpPr>
        <p:spPr>
          <a:xfrm>
            <a:off x="0" y="649605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Copyright Reserved 2019        </a:t>
            </a:r>
            <a:r>
              <a:rPr lang="en-US" altLang="zh-CN" sz="1200" dirty="0" err="1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Artifactor</a:t>
            </a:r>
            <a:r>
              <a:rPr lang="en-US" altLang="zh-CN" sz="1200" dirty="0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 Technology </a:t>
            </a:r>
            <a:r>
              <a:rPr lang="en-GB" altLang="zh-CN" sz="1200" dirty="0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(Shenzhen) Co. Ltd.        </a:t>
            </a:r>
            <a:r>
              <a: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智因科技（深圳）有限公司</a:t>
            </a:r>
            <a:endParaRPr lang="en-GB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606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2286DB-DEBD-4D59-981F-33C0D90C6E9B}"/>
              </a:ext>
            </a:extLst>
          </p:cNvPr>
          <p:cNvSpPr/>
          <p:nvPr/>
        </p:nvSpPr>
        <p:spPr>
          <a:xfrm>
            <a:off x="1891126" y="2690336"/>
            <a:ext cx="6747202" cy="1477328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altLang="zh-CN" sz="40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Case Study</a:t>
            </a:r>
          </a:p>
          <a:p>
            <a:r>
              <a:rPr lang="zh-CN" altLang="en-US" sz="48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合作案例</a:t>
            </a:r>
            <a:endParaRPr lang="en-US" sz="4800" b="1" dirty="0">
              <a:ln w="9525">
                <a:noFill/>
                <a:prstDash val="solid"/>
              </a:ln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1355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Tesco </a:t>
            </a: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特易购</a:t>
            </a:r>
            <a:r>
              <a:rPr lang="zh-CN" altLang="en-US" sz="2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（全球零售业三巨头之一）</a:t>
            </a:r>
            <a:br>
              <a:rPr lang="en-GB" altLang="zh-CN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en-US" altLang="zh-CN" sz="2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智能货运线路规划系统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4AC4D-791B-4486-8FC1-391E035E8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b="24271"/>
          <a:stretch/>
        </p:blipFill>
        <p:spPr>
          <a:xfrm>
            <a:off x="5223955" y="3513012"/>
            <a:ext cx="1897656" cy="931018"/>
          </a:xfrm>
          <a:prstGeom prst="rect">
            <a:avLst/>
          </a:prstGeom>
        </p:spPr>
      </p:pic>
      <p:sp>
        <p:nvSpPr>
          <p:cNvPr id="4" name="Freeform 8">
            <a:extLst>
              <a:ext uri="{FF2B5EF4-FFF2-40B4-BE49-F238E27FC236}">
                <a16:creationId xmlns:a16="http://schemas.microsoft.com/office/drawing/2014/main" id="{086AEFD0-9896-4954-AAFF-8320D3600DC5}"/>
              </a:ext>
            </a:extLst>
          </p:cNvPr>
          <p:cNvSpPr>
            <a:spLocks/>
          </p:cNvSpPr>
          <p:nvPr/>
        </p:nvSpPr>
        <p:spPr bwMode="gray">
          <a:xfrm flipH="1">
            <a:off x="1990430" y="1993392"/>
            <a:ext cx="4124551" cy="1870386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glow>
              <a:schemeClr val="bg1">
                <a:lumMod val="85000"/>
              </a:schemeClr>
            </a:glow>
            <a:reflection endPos="0" dist="50800" dir="5400000" sy="-100000" algn="bl" rotWithShape="0"/>
          </a:effectLst>
        </p:spPr>
        <p:txBody>
          <a:bodyPr lIns="128014" tIns="85343" rIns="128014" bIns="170686" anchor="b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送货线路复杂造成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不必要的车损油耗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运输效率有待提高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管理软件需要更新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635DCC13-5F3B-4ED5-AF7F-CADA3346B3AE}"/>
              </a:ext>
            </a:extLst>
          </p:cNvPr>
          <p:cNvSpPr>
            <a:spLocks/>
          </p:cNvSpPr>
          <p:nvPr/>
        </p:nvSpPr>
        <p:spPr bwMode="gray">
          <a:xfrm>
            <a:off x="1990430" y="4022311"/>
            <a:ext cx="4124553" cy="1870386"/>
          </a:xfrm>
          <a:custGeom>
            <a:avLst/>
            <a:gdLst/>
            <a:ahLst/>
            <a:cxnLst>
              <a:cxn ang="0">
                <a:pos x="1300" y="0"/>
              </a:cxn>
              <a:cxn ang="0">
                <a:pos x="0" y="0"/>
              </a:cxn>
              <a:cxn ang="0">
                <a:pos x="0" y="864"/>
              </a:cxn>
              <a:cxn ang="0">
                <a:pos x="1753" y="864"/>
              </a:cxn>
              <a:cxn ang="0">
                <a:pos x="1753" y="453"/>
              </a:cxn>
              <a:cxn ang="0">
                <a:pos x="1300" y="0"/>
              </a:cxn>
            </a:cxnLst>
            <a:rect l="0" t="0" r="r" b="b"/>
            <a:pathLst>
              <a:path w="1753" h="864">
                <a:moveTo>
                  <a:pt x="13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453"/>
                  <a:pt x="1753" y="453"/>
                  <a:pt x="1753" y="453"/>
                </a:cubicBezTo>
                <a:cubicBezTo>
                  <a:pt x="1509" y="438"/>
                  <a:pt x="1314" y="243"/>
                  <a:pt x="13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170686" rIns="128014" bIns="170686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精准预测店面每日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需求量以供优化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世界领先的线路优化算法，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合理准确规划送货路径</a:t>
            </a: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068623A1-7A0A-45D9-9F4E-4EFA6EBE6C5F}"/>
              </a:ext>
            </a:extLst>
          </p:cNvPr>
          <p:cNvSpPr>
            <a:spLocks/>
          </p:cNvSpPr>
          <p:nvPr/>
        </p:nvSpPr>
        <p:spPr bwMode="gray">
          <a:xfrm>
            <a:off x="6284376" y="4022310"/>
            <a:ext cx="3862330" cy="1870387"/>
          </a:xfrm>
          <a:custGeom>
            <a:avLst/>
            <a:gdLst/>
            <a:ahLst/>
            <a:cxnLst>
              <a:cxn ang="0">
                <a:pos x="0" y="453"/>
              </a:cxn>
              <a:cxn ang="0">
                <a:pos x="0" y="864"/>
              </a:cxn>
              <a:cxn ang="0">
                <a:pos x="1753" y="864"/>
              </a:cxn>
              <a:cxn ang="0">
                <a:pos x="1753" y="0"/>
              </a:cxn>
              <a:cxn ang="0">
                <a:pos x="453" y="0"/>
              </a:cxn>
              <a:cxn ang="0">
                <a:pos x="0" y="453"/>
              </a:cxn>
            </a:cxnLst>
            <a:rect l="0" t="0" r="r" b="b"/>
            <a:pathLst>
              <a:path w="1753" h="864">
                <a:moveTo>
                  <a:pt x="0" y="453"/>
                </a:move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0"/>
                  <a:pt x="1753" y="0"/>
                  <a:pt x="1753" y="0"/>
                </a:cubicBezTo>
                <a:cubicBezTo>
                  <a:pt x="453" y="0"/>
                  <a:pt x="453" y="0"/>
                  <a:pt x="453" y="0"/>
                </a:cubicBezTo>
                <a:cubicBezTo>
                  <a:pt x="439" y="243"/>
                  <a:pt x="244" y="438"/>
                  <a:pt x="0" y="4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170686" rIns="128014" bIns="170686" anchor="t" anchorCtr="0"/>
          <a:lstStyle/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特易购送货环节价值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提升一千五百万英镑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（约</a:t>
            </a:r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1.35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亿人民币）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效率相比甲骨文公司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管理软件，提升</a:t>
            </a:r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40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%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B71C1ED-763C-4BD7-AF81-1B2144E35BBE}"/>
              </a:ext>
            </a:extLst>
          </p:cNvPr>
          <p:cNvSpPr>
            <a:spLocks/>
          </p:cNvSpPr>
          <p:nvPr/>
        </p:nvSpPr>
        <p:spPr bwMode="gray">
          <a:xfrm>
            <a:off x="6284375" y="2002700"/>
            <a:ext cx="3862332" cy="1861077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85343" rIns="128014" bIns="170686" anchor="b" anchorCtr="0"/>
          <a:lstStyle/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店面地理位置信息化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店面多优化复杂度高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载货量、交通路况与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到达时间需要被考虑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1BCACF8F-E1A5-4C81-B008-DAA6E9F6497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0429" y="5899301"/>
            <a:ext cx="4133898" cy="429073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解决方案</a:t>
            </a:r>
            <a:endParaRPr lang="de-DE" altLang="zh-CN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Arial" charset="0"/>
            </a:endParaRP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3C3944C1-3C11-4F49-A72A-9CD31A4FBB22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84375" y="5899301"/>
            <a:ext cx="3871475" cy="429073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algn="r"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成果提升</a:t>
            </a:r>
            <a:endParaRPr lang="de-DE" altLang="zh-CN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Arial" charset="0"/>
            </a:endParaRP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8B54BE22-82D2-4162-BB0C-96892937A8B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84375" y="1580566"/>
            <a:ext cx="3871475" cy="429074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algn="r"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痛点难点</a:t>
            </a: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id="{D8E0BDB3-2B16-4F4B-B33A-13A8A8DC24B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0430" y="1573627"/>
            <a:ext cx="4133897" cy="429074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none" lIns="108386" tIns="54194" rIns="108386" bIns="54194" anchor="ctr"/>
          <a:lstStyle/>
          <a:p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企业问题</a:t>
            </a:r>
            <a:endParaRPr lang="de-DE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7103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PwC </a:t>
            </a: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普华永道 </a:t>
            </a:r>
            <a:r>
              <a:rPr lang="zh-CN" altLang="en-US" sz="2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（世界四大会计师事务所之一）</a:t>
            </a:r>
            <a:br>
              <a:rPr lang="en-GB" altLang="zh-CN" sz="2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en-US" altLang="zh-CN" sz="2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员工、项目匹配系统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67BDE-88D6-4C10-BEBC-E312D57D4D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2"/>
          <a:stretch/>
        </p:blipFill>
        <p:spPr>
          <a:xfrm>
            <a:off x="5344832" y="3333115"/>
            <a:ext cx="1695433" cy="1265518"/>
          </a:xfrm>
          <a:prstGeom prst="rect">
            <a:avLst/>
          </a:prstGeom>
        </p:spPr>
      </p:pic>
      <p:sp>
        <p:nvSpPr>
          <p:cNvPr id="8" name="Freeform 8">
            <a:extLst>
              <a:ext uri="{FF2B5EF4-FFF2-40B4-BE49-F238E27FC236}">
                <a16:creationId xmlns:a16="http://schemas.microsoft.com/office/drawing/2014/main" id="{899F6899-75E3-4A94-96E1-705159D115E3}"/>
              </a:ext>
            </a:extLst>
          </p:cNvPr>
          <p:cNvSpPr>
            <a:spLocks/>
          </p:cNvSpPr>
          <p:nvPr/>
        </p:nvSpPr>
        <p:spPr bwMode="gray">
          <a:xfrm flipH="1">
            <a:off x="1990430" y="1993392"/>
            <a:ext cx="4124551" cy="1870386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glow>
              <a:schemeClr val="bg1">
                <a:lumMod val="85000"/>
              </a:schemeClr>
            </a:glow>
            <a:reflection endPos="0" dist="50800" dir="5400000" sy="-100000" algn="bl" rotWithShape="0"/>
          </a:effectLst>
        </p:spPr>
        <p:txBody>
          <a:bodyPr lIns="128014" tIns="85343" rIns="128014" bIns="170686" anchor="b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员工和项目的匹配度低影响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效率，造成不必要内耗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四百名专职排班人员，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人力成本过高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F1112F5-5972-47E4-893E-086BCB969672}"/>
              </a:ext>
            </a:extLst>
          </p:cNvPr>
          <p:cNvSpPr>
            <a:spLocks/>
          </p:cNvSpPr>
          <p:nvPr/>
        </p:nvSpPr>
        <p:spPr bwMode="gray">
          <a:xfrm>
            <a:off x="1990430" y="4022311"/>
            <a:ext cx="4124553" cy="1870386"/>
          </a:xfrm>
          <a:custGeom>
            <a:avLst/>
            <a:gdLst/>
            <a:ahLst/>
            <a:cxnLst>
              <a:cxn ang="0">
                <a:pos x="1300" y="0"/>
              </a:cxn>
              <a:cxn ang="0">
                <a:pos x="0" y="0"/>
              </a:cxn>
              <a:cxn ang="0">
                <a:pos x="0" y="864"/>
              </a:cxn>
              <a:cxn ang="0">
                <a:pos x="1753" y="864"/>
              </a:cxn>
              <a:cxn ang="0">
                <a:pos x="1753" y="453"/>
              </a:cxn>
              <a:cxn ang="0">
                <a:pos x="1300" y="0"/>
              </a:cxn>
            </a:cxnLst>
            <a:rect l="0" t="0" r="r" b="b"/>
            <a:pathLst>
              <a:path w="1753" h="864">
                <a:moveTo>
                  <a:pt x="13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453"/>
                  <a:pt x="1753" y="453"/>
                  <a:pt x="1753" y="453"/>
                </a:cubicBezTo>
                <a:cubicBezTo>
                  <a:pt x="1509" y="438"/>
                  <a:pt x="1314" y="243"/>
                  <a:pt x="13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170686" rIns="128014" bIns="170686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启发式算法节省时间成本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重视公司管理层的意见与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反馈，不断更新进化模型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结合员工历史项目数据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D7C6325-7A47-4929-B5EA-313D4F12281E}"/>
              </a:ext>
            </a:extLst>
          </p:cNvPr>
          <p:cNvSpPr>
            <a:spLocks/>
          </p:cNvSpPr>
          <p:nvPr/>
        </p:nvSpPr>
        <p:spPr bwMode="gray">
          <a:xfrm>
            <a:off x="6284376" y="4022310"/>
            <a:ext cx="3862330" cy="1870387"/>
          </a:xfrm>
          <a:custGeom>
            <a:avLst/>
            <a:gdLst/>
            <a:ahLst/>
            <a:cxnLst>
              <a:cxn ang="0">
                <a:pos x="0" y="453"/>
              </a:cxn>
              <a:cxn ang="0">
                <a:pos x="0" y="864"/>
              </a:cxn>
              <a:cxn ang="0">
                <a:pos x="1753" y="864"/>
              </a:cxn>
              <a:cxn ang="0">
                <a:pos x="1753" y="0"/>
              </a:cxn>
              <a:cxn ang="0">
                <a:pos x="453" y="0"/>
              </a:cxn>
              <a:cxn ang="0">
                <a:pos x="0" y="453"/>
              </a:cxn>
            </a:cxnLst>
            <a:rect l="0" t="0" r="r" b="b"/>
            <a:pathLst>
              <a:path w="1753" h="864">
                <a:moveTo>
                  <a:pt x="0" y="453"/>
                </a:move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0"/>
                  <a:pt x="1753" y="0"/>
                  <a:pt x="1753" y="0"/>
                </a:cubicBezTo>
                <a:cubicBezTo>
                  <a:pt x="453" y="0"/>
                  <a:pt x="453" y="0"/>
                  <a:pt x="453" y="0"/>
                </a:cubicBezTo>
                <a:cubicBezTo>
                  <a:pt x="439" y="243"/>
                  <a:pt x="244" y="438"/>
                  <a:pt x="0" y="4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170686" rIns="128014" bIns="170686" anchor="t" anchorCtr="0"/>
          <a:lstStyle/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极大减少专职排班人员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每年员工差旅费用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减少数百万英镑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项目完成效率及员工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满意度显著提高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8EC77061-9ED1-4BBB-B935-459AB49568F2}"/>
              </a:ext>
            </a:extLst>
          </p:cNvPr>
          <p:cNvSpPr>
            <a:spLocks/>
          </p:cNvSpPr>
          <p:nvPr/>
        </p:nvSpPr>
        <p:spPr bwMode="gray">
          <a:xfrm>
            <a:off x="6284375" y="2002700"/>
            <a:ext cx="3862332" cy="1861077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85343" rIns="128014" bIns="170686" anchor="b" anchorCtr="0"/>
          <a:lstStyle/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超过两千名员工和六千个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项目，优化难度极大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现实情况复杂，人事关系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个人能力都需要被考虑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id="{DF80BC7B-3CD9-4389-B8AA-818BD82FDFED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0429" y="5899301"/>
            <a:ext cx="4133898" cy="429073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解决方案</a:t>
            </a:r>
            <a:endParaRPr lang="de-DE" altLang="zh-CN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Arial" charset="0"/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28385203-1C0B-49F5-BDE6-6920662AF6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84375" y="5899301"/>
            <a:ext cx="3871475" cy="429073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algn="r"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成果提升</a:t>
            </a:r>
            <a:endParaRPr lang="de-DE" altLang="zh-CN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Arial" charset="0"/>
            </a:endParaRPr>
          </a:p>
        </p:txBody>
      </p:sp>
      <p:sp>
        <p:nvSpPr>
          <p:cNvPr id="14" name="Rectangle 19">
            <a:extLst>
              <a:ext uri="{FF2B5EF4-FFF2-40B4-BE49-F238E27FC236}">
                <a16:creationId xmlns:a16="http://schemas.microsoft.com/office/drawing/2014/main" id="{175CD9E2-CC08-4207-AF7F-28CB8789AC32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84375" y="1580566"/>
            <a:ext cx="3871475" cy="429074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algn="r"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痛点难点</a:t>
            </a: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D358981F-77FB-4FD8-8000-7A415970EC8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0430" y="1573627"/>
            <a:ext cx="4133897" cy="429074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none" lIns="108386" tIns="54194" rIns="108386" bIns="54194" anchor="ctr"/>
          <a:lstStyle/>
          <a:p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企业问题</a:t>
            </a:r>
            <a:endParaRPr lang="de-DE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859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PREZZO </a:t>
            </a:r>
            <a:r>
              <a:rPr lang="zh-CN" altLang="en-US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普雷佐餐饮</a:t>
            </a:r>
            <a:br>
              <a:rPr lang="en-GB" altLang="zh-CN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</a:br>
            <a:r>
              <a:rPr lang="en-US" altLang="zh-CN" sz="26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——</a:t>
            </a:r>
            <a:r>
              <a:rPr lang="zh-CN" altLang="en-US" sz="26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智能自动定价系统</a:t>
            </a:r>
            <a:r>
              <a:rPr lang="en-US" altLang="zh-CN" sz="26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 </a:t>
            </a:r>
            <a:endParaRPr lang="zh-CN" altLang="en-US" sz="2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5184FCF7-CDBA-4136-90B1-D07CA4A0249B}"/>
              </a:ext>
            </a:extLst>
          </p:cNvPr>
          <p:cNvSpPr>
            <a:spLocks/>
          </p:cNvSpPr>
          <p:nvPr/>
        </p:nvSpPr>
        <p:spPr bwMode="gray">
          <a:xfrm flipH="1">
            <a:off x="1990430" y="1993392"/>
            <a:ext cx="4124551" cy="1870386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glow>
              <a:schemeClr val="bg1">
                <a:lumMod val="85000"/>
              </a:schemeClr>
            </a:glow>
            <a:reflection endPos="0" dist="50800" dir="5400000" sy="-100000" algn="bl" rotWithShape="0"/>
          </a:effectLst>
        </p:spPr>
        <p:txBody>
          <a:bodyPr lIns="128014" tIns="85343" rIns="128014" bIns="170686" anchor="b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普雷佐在不同地区有着不同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菜单、菜价，如何合理定价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人工定价成本高，效率低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646537B0-0286-4DF3-AFB3-E1F3B287D117}"/>
              </a:ext>
            </a:extLst>
          </p:cNvPr>
          <p:cNvSpPr>
            <a:spLocks/>
          </p:cNvSpPr>
          <p:nvPr/>
        </p:nvSpPr>
        <p:spPr bwMode="gray">
          <a:xfrm>
            <a:off x="1990430" y="4022311"/>
            <a:ext cx="4124553" cy="1870386"/>
          </a:xfrm>
          <a:custGeom>
            <a:avLst/>
            <a:gdLst/>
            <a:ahLst/>
            <a:cxnLst>
              <a:cxn ang="0">
                <a:pos x="1300" y="0"/>
              </a:cxn>
              <a:cxn ang="0">
                <a:pos x="0" y="0"/>
              </a:cxn>
              <a:cxn ang="0">
                <a:pos x="0" y="864"/>
              </a:cxn>
              <a:cxn ang="0">
                <a:pos x="1753" y="864"/>
              </a:cxn>
              <a:cxn ang="0">
                <a:pos x="1753" y="453"/>
              </a:cxn>
              <a:cxn ang="0">
                <a:pos x="1300" y="0"/>
              </a:cxn>
            </a:cxnLst>
            <a:rect l="0" t="0" r="r" b="b"/>
            <a:pathLst>
              <a:path w="1753" h="864">
                <a:moveTo>
                  <a:pt x="13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453"/>
                  <a:pt x="1753" y="453"/>
                  <a:pt x="1753" y="453"/>
                </a:cubicBezTo>
                <a:cubicBezTo>
                  <a:pt x="1509" y="438"/>
                  <a:pt x="1314" y="243"/>
                  <a:pt x="13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170686" rIns="128014" bIns="170686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通过历史数据及折扣数据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提取菜品与价格的相关性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通过数据分析将相似度高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的地区和餐厅归类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通过语言处理将餐厅管理者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的经验数据化提高精准度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404E6055-35D4-4826-8E8C-57635B7018F4}"/>
              </a:ext>
            </a:extLst>
          </p:cNvPr>
          <p:cNvSpPr>
            <a:spLocks/>
          </p:cNvSpPr>
          <p:nvPr/>
        </p:nvSpPr>
        <p:spPr bwMode="gray">
          <a:xfrm>
            <a:off x="6284376" y="4022310"/>
            <a:ext cx="3862330" cy="1870387"/>
          </a:xfrm>
          <a:custGeom>
            <a:avLst/>
            <a:gdLst/>
            <a:ahLst/>
            <a:cxnLst>
              <a:cxn ang="0">
                <a:pos x="0" y="453"/>
              </a:cxn>
              <a:cxn ang="0">
                <a:pos x="0" y="864"/>
              </a:cxn>
              <a:cxn ang="0">
                <a:pos x="1753" y="864"/>
              </a:cxn>
              <a:cxn ang="0">
                <a:pos x="1753" y="0"/>
              </a:cxn>
              <a:cxn ang="0">
                <a:pos x="453" y="0"/>
              </a:cxn>
              <a:cxn ang="0">
                <a:pos x="0" y="453"/>
              </a:cxn>
            </a:cxnLst>
            <a:rect l="0" t="0" r="r" b="b"/>
            <a:pathLst>
              <a:path w="1753" h="864">
                <a:moveTo>
                  <a:pt x="0" y="453"/>
                </a:move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0"/>
                  <a:pt x="1753" y="0"/>
                  <a:pt x="1753" y="0"/>
                </a:cubicBezTo>
                <a:cubicBezTo>
                  <a:pt x="453" y="0"/>
                  <a:pt x="453" y="0"/>
                  <a:pt x="453" y="0"/>
                </a:cubicBezTo>
                <a:cubicBezTo>
                  <a:pt x="439" y="243"/>
                  <a:pt x="244" y="438"/>
                  <a:pt x="0" y="4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170686" rIns="128014" bIns="170686" anchor="t" anchorCtr="0"/>
          <a:lstStyle/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极大减少专职定价人员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菜单菜价更符合当地价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位，并可随时快速更新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客户满意度显著性提高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B9F0B11-255B-4455-87F2-4F7397AF3BC0}"/>
              </a:ext>
            </a:extLst>
          </p:cNvPr>
          <p:cNvSpPr>
            <a:spLocks/>
          </p:cNvSpPr>
          <p:nvPr/>
        </p:nvSpPr>
        <p:spPr bwMode="gray">
          <a:xfrm>
            <a:off x="6284375" y="2002700"/>
            <a:ext cx="3862332" cy="1861077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85343" rIns="128014" bIns="170686" anchor="b" anchorCtr="0"/>
          <a:lstStyle/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不同地区的物价、大众喜好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影响到菜单及菜价的制定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行业经验难以数据化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8E2D7F1F-F50E-4FF1-86EF-E42A4D52F6A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0429" y="5899301"/>
            <a:ext cx="4133898" cy="429073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解决方案</a:t>
            </a:r>
            <a:endParaRPr lang="de-DE" altLang="zh-CN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Arial" charset="0"/>
            </a:endParaRP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87C2DB66-C697-4D2D-8226-962DFC617E1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84375" y="5899301"/>
            <a:ext cx="3871475" cy="429073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algn="r"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成果提升</a:t>
            </a:r>
            <a:endParaRPr lang="de-DE" altLang="zh-CN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Arial" charset="0"/>
            </a:endParaRP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id="{29D32764-1E9C-4F58-9575-2C5FB1E9C6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84375" y="1580566"/>
            <a:ext cx="3871475" cy="429074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algn="r"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痛点难点</a:t>
            </a: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7DE22ACC-8FCD-4394-B2EC-7464753385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0430" y="1573627"/>
            <a:ext cx="4133897" cy="429074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none" lIns="108386" tIns="54194" rIns="108386" bIns="54194" anchor="ctr"/>
          <a:lstStyle/>
          <a:p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企业问题</a:t>
            </a:r>
            <a:endParaRPr lang="de-DE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73EAC-F0E1-4EE0-A158-E2B9C81BE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634" y="3540210"/>
            <a:ext cx="2019959" cy="7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4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国家电网 </a:t>
            </a:r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&amp; Accenture </a:t>
            </a:r>
            <a:r>
              <a:rPr lang="zh-CN" altLang="en-US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埃森哲</a:t>
            </a:r>
            <a:br>
              <a:rPr lang="en-GB" altLang="zh-CN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</a:br>
            <a:r>
              <a:rPr lang="en-US" altLang="zh-CN" sz="26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——</a:t>
            </a:r>
            <a:r>
              <a:rPr lang="zh-CN" altLang="en-US" sz="26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智能抢修系统</a:t>
            </a:r>
            <a:endParaRPr lang="zh-CN" altLang="en-US" sz="2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96D3E4B-E1DC-4398-9E37-97EC3A45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6" t="29905" r="9837" b="29780"/>
          <a:stretch/>
        </p:blipFill>
        <p:spPr>
          <a:xfrm>
            <a:off x="5390430" y="3224893"/>
            <a:ext cx="1538817" cy="687968"/>
          </a:xfrm>
          <a:prstGeom prst="rect">
            <a:avLst/>
          </a:prstGeom>
        </p:spPr>
      </p:pic>
      <p:pic>
        <p:nvPicPr>
          <p:cNvPr id="7" name="Picture 6" descr="A drawing of a face&#10;&#10;Description generated with high confidence">
            <a:extLst>
              <a:ext uri="{FF2B5EF4-FFF2-40B4-BE49-F238E27FC236}">
                <a16:creationId xmlns:a16="http://schemas.microsoft.com/office/drawing/2014/main" id="{9E222605-EA10-48B4-8B42-333ABEAD3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105" y="3960569"/>
            <a:ext cx="1538817" cy="650526"/>
          </a:xfrm>
          <a:prstGeom prst="rect">
            <a:avLst/>
          </a:prstGeom>
        </p:spPr>
      </p:pic>
      <p:sp>
        <p:nvSpPr>
          <p:cNvPr id="5" name="Freeform 8">
            <a:extLst>
              <a:ext uri="{FF2B5EF4-FFF2-40B4-BE49-F238E27FC236}">
                <a16:creationId xmlns:a16="http://schemas.microsoft.com/office/drawing/2014/main" id="{A1AC5BC4-B853-4570-A86E-AEC5B1FBD33C}"/>
              </a:ext>
            </a:extLst>
          </p:cNvPr>
          <p:cNvSpPr>
            <a:spLocks/>
          </p:cNvSpPr>
          <p:nvPr/>
        </p:nvSpPr>
        <p:spPr bwMode="gray">
          <a:xfrm flipH="1">
            <a:off x="1990430" y="1975636"/>
            <a:ext cx="4124551" cy="1870386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glow>
              <a:schemeClr val="bg1">
                <a:lumMod val="85000"/>
              </a:schemeClr>
            </a:glow>
            <a:reflection endPos="0" dist="50800" dir="5400000" sy="-100000" algn="bl" rotWithShape="0"/>
          </a:effectLst>
        </p:spPr>
        <p:txBody>
          <a:bodyPr lIns="128014" tIns="85343" rIns="128014" bIns="170686" anchor="b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报修、抢修流程复杂，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重复性工作多，易出现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人为失误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抢修效率低，时效性差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1E6E1BCA-7962-4C72-B7B3-C44ABD016CCC}"/>
              </a:ext>
            </a:extLst>
          </p:cNvPr>
          <p:cNvSpPr>
            <a:spLocks/>
          </p:cNvSpPr>
          <p:nvPr/>
        </p:nvSpPr>
        <p:spPr bwMode="gray">
          <a:xfrm>
            <a:off x="1990430" y="4004555"/>
            <a:ext cx="4124553" cy="1870386"/>
          </a:xfrm>
          <a:custGeom>
            <a:avLst/>
            <a:gdLst/>
            <a:ahLst/>
            <a:cxnLst>
              <a:cxn ang="0">
                <a:pos x="1300" y="0"/>
              </a:cxn>
              <a:cxn ang="0">
                <a:pos x="0" y="0"/>
              </a:cxn>
              <a:cxn ang="0">
                <a:pos x="0" y="864"/>
              </a:cxn>
              <a:cxn ang="0">
                <a:pos x="1753" y="864"/>
              </a:cxn>
              <a:cxn ang="0">
                <a:pos x="1753" y="453"/>
              </a:cxn>
              <a:cxn ang="0">
                <a:pos x="1300" y="0"/>
              </a:cxn>
            </a:cxnLst>
            <a:rect l="0" t="0" r="r" b="b"/>
            <a:pathLst>
              <a:path w="1753" h="864">
                <a:moveTo>
                  <a:pt x="13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453"/>
                  <a:pt x="1753" y="453"/>
                  <a:pt x="1753" y="453"/>
                </a:cubicBezTo>
                <a:cubicBezTo>
                  <a:pt x="1509" y="438"/>
                  <a:pt x="1314" y="243"/>
                  <a:pt x="13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170686" rIns="128014" bIns="170686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智能工单填报、分批系统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整合实时数据，自动产出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诊断性报告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智能抢修调度系统，科学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动态规划线路和优先度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362CCCBF-6780-46F6-BFD8-56026091F003}"/>
              </a:ext>
            </a:extLst>
          </p:cNvPr>
          <p:cNvSpPr>
            <a:spLocks/>
          </p:cNvSpPr>
          <p:nvPr/>
        </p:nvSpPr>
        <p:spPr bwMode="gray">
          <a:xfrm>
            <a:off x="6284376" y="4004554"/>
            <a:ext cx="3862330" cy="1870387"/>
          </a:xfrm>
          <a:custGeom>
            <a:avLst/>
            <a:gdLst/>
            <a:ahLst/>
            <a:cxnLst>
              <a:cxn ang="0">
                <a:pos x="0" y="453"/>
              </a:cxn>
              <a:cxn ang="0">
                <a:pos x="0" y="864"/>
              </a:cxn>
              <a:cxn ang="0">
                <a:pos x="1753" y="864"/>
              </a:cxn>
              <a:cxn ang="0">
                <a:pos x="1753" y="0"/>
              </a:cxn>
              <a:cxn ang="0">
                <a:pos x="453" y="0"/>
              </a:cxn>
              <a:cxn ang="0">
                <a:pos x="0" y="453"/>
              </a:cxn>
            </a:cxnLst>
            <a:rect l="0" t="0" r="r" b="b"/>
            <a:pathLst>
              <a:path w="1753" h="864">
                <a:moveTo>
                  <a:pt x="0" y="453"/>
                </a:move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0"/>
                  <a:pt x="1753" y="0"/>
                  <a:pt x="1753" y="0"/>
                </a:cubicBezTo>
                <a:cubicBezTo>
                  <a:pt x="453" y="0"/>
                  <a:pt x="453" y="0"/>
                  <a:pt x="453" y="0"/>
                </a:cubicBezTo>
                <a:cubicBezTo>
                  <a:pt x="439" y="243"/>
                  <a:pt x="244" y="438"/>
                  <a:pt x="0" y="4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170686" rIns="128014" bIns="170686" anchor="t" anchorCtr="0"/>
          <a:lstStyle/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报修话务人员工作量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减少</a:t>
            </a:r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80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%</a:t>
            </a: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抢修反应时间减少</a:t>
            </a:r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50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%</a:t>
            </a: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抢修时效性提高约</a:t>
            </a:r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20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%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987914EC-68E1-4D8B-94FA-40DAD27CD33C}"/>
              </a:ext>
            </a:extLst>
          </p:cNvPr>
          <p:cNvSpPr>
            <a:spLocks/>
          </p:cNvSpPr>
          <p:nvPr/>
        </p:nvSpPr>
        <p:spPr bwMode="gray">
          <a:xfrm>
            <a:off x="6284375" y="1984944"/>
            <a:ext cx="3862332" cy="1861077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85343" rIns="128014" bIns="170686" anchor="b" anchorCtr="0"/>
          <a:lstStyle/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电力抢修具有突发性、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集中性，需要快速分批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处理大量数据分配资源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任务优先度需要被考虑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9C387833-E049-4636-AC70-53F10EBA46D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0429" y="5917057"/>
            <a:ext cx="4133898" cy="429073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解决方案</a:t>
            </a:r>
            <a:endParaRPr lang="de-DE" altLang="zh-CN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Arial" charset="0"/>
            </a:endParaRP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id="{204E1D2C-CB61-4A79-BB76-6EA6A0C28FAE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84375" y="5917057"/>
            <a:ext cx="3871475" cy="429073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algn="r"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成果提升</a:t>
            </a:r>
            <a:endParaRPr lang="de-DE" altLang="zh-CN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Arial" charset="0"/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E028B234-B66B-4138-A5A7-A63DE17E47DF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84375" y="1562810"/>
            <a:ext cx="3871475" cy="429074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algn="r"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痛点难点</a:t>
            </a:r>
          </a:p>
        </p:txBody>
      </p:sp>
      <p:sp>
        <p:nvSpPr>
          <p:cNvPr id="14" name="Rectangle 19">
            <a:extLst>
              <a:ext uri="{FF2B5EF4-FFF2-40B4-BE49-F238E27FC236}">
                <a16:creationId xmlns:a16="http://schemas.microsoft.com/office/drawing/2014/main" id="{230221A5-D7E6-465C-8EDF-8A628CBA717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0430" y="1555871"/>
            <a:ext cx="4133897" cy="429074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none" lIns="108386" tIns="54194" rIns="108386" bIns="54194" anchor="ctr"/>
          <a:lstStyle/>
          <a:p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企业问题</a:t>
            </a:r>
            <a:endParaRPr lang="de-DE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1953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IMUT </a:t>
            </a:r>
            <a:r>
              <a:rPr lang="zh-CN" altLang="en-US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内蒙古工业大学</a:t>
            </a:r>
            <a:br>
              <a:rPr lang="en-GB" altLang="zh-CN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</a:br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——</a:t>
            </a:r>
            <a:r>
              <a:rPr lang="zh-CN" altLang="en-US" sz="26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模块化生产线自动化系统</a:t>
            </a:r>
            <a:endParaRPr lang="zh-CN" altLang="en-US" sz="2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4C42CF-398D-493E-9B15-40756AEE3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12" y="3514604"/>
            <a:ext cx="1926667" cy="755556"/>
          </a:xfrm>
          <a:prstGeom prst="rect">
            <a:avLst/>
          </a:prstGeom>
        </p:spPr>
      </p:pic>
      <p:sp>
        <p:nvSpPr>
          <p:cNvPr id="7" name="Freeform 8">
            <a:extLst>
              <a:ext uri="{FF2B5EF4-FFF2-40B4-BE49-F238E27FC236}">
                <a16:creationId xmlns:a16="http://schemas.microsoft.com/office/drawing/2014/main" id="{DD0BD221-B8CF-453D-824B-6B83B6525871}"/>
              </a:ext>
            </a:extLst>
          </p:cNvPr>
          <p:cNvSpPr>
            <a:spLocks/>
          </p:cNvSpPr>
          <p:nvPr/>
        </p:nvSpPr>
        <p:spPr bwMode="gray">
          <a:xfrm flipH="1">
            <a:off x="1990430" y="1984514"/>
            <a:ext cx="4124551" cy="1870386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glow>
              <a:schemeClr val="bg1">
                <a:lumMod val="85000"/>
              </a:schemeClr>
            </a:glow>
            <a:reflection endPos="0" dist="50800" dir="5400000" sy="-100000" algn="bl" rotWithShape="0"/>
          </a:effectLst>
        </p:spPr>
        <p:txBody>
          <a:bodyPr lIns="128014" tIns="85343" rIns="128014" bIns="170686" anchor="b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服装缝纫流水线工序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   复杂、类型多、数量大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人工安排工序耗时长，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   合理性难以保障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工序冲突导致工期延误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3D58A61F-189B-4053-A59B-27170AA24064}"/>
              </a:ext>
            </a:extLst>
          </p:cNvPr>
          <p:cNvSpPr>
            <a:spLocks/>
          </p:cNvSpPr>
          <p:nvPr/>
        </p:nvSpPr>
        <p:spPr bwMode="gray">
          <a:xfrm>
            <a:off x="1990430" y="4013433"/>
            <a:ext cx="4124553" cy="1870386"/>
          </a:xfrm>
          <a:custGeom>
            <a:avLst/>
            <a:gdLst/>
            <a:ahLst/>
            <a:cxnLst>
              <a:cxn ang="0">
                <a:pos x="1300" y="0"/>
              </a:cxn>
              <a:cxn ang="0">
                <a:pos x="0" y="0"/>
              </a:cxn>
              <a:cxn ang="0">
                <a:pos x="0" y="864"/>
              </a:cxn>
              <a:cxn ang="0">
                <a:pos x="1753" y="864"/>
              </a:cxn>
              <a:cxn ang="0">
                <a:pos x="1753" y="453"/>
              </a:cxn>
              <a:cxn ang="0">
                <a:pos x="1300" y="0"/>
              </a:cxn>
            </a:cxnLst>
            <a:rect l="0" t="0" r="r" b="b"/>
            <a:pathLst>
              <a:path w="1753" h="864">
                <a:moveTo>
                  <a:pt x="13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453"/>
                  <a:pt x="1753" y="453"/>
                  <a:pt x="1753" y="453"/>
                </a:cubicBezTo>
                <a:cubicBezTo>
                  <a:pt x="1509" y="438"/>
                  <a:pt x="1314" y="243"/>
                  <a:pt x="13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170686" rIns="128014" bIns="170686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启发式算法实现快速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高效的工序安排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建立反馈机制，通过实时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数据，系统可自动调整优化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2523A91C-A791-4C78-A72B-6440969FA433}"/>
              </a:ext>
            </a:extLst>
          </p:cNvPr>
          <p:cNvSpPr>
            <a:spLocks/>
          </p:cNvSpPr>
          <p:nvPr/>
        </p:nvSpPr>
        <p:spPr bwMode="gray">
          <a:xfrm>
            <a:off x="6284376" y="4013432"/>
            <a:ext cx="3862330" cy="1870387"/>
          </a:xfrm>
          <a:custGeom>
            <a:avLst/>
            <a:gdLst/>
            <a:ahLst/>
            <a:cxnLst>
              <a:cxn ang="0">
                <a:pos x="0" y="453"/>
              </a:cxn>
              <a:cxn ang="0">
                <a:pos x="0" y="864"/>
              </a:cxn>
              <a:cxn ang="0">
                <a:pos x="1753" y="864"/>
              </a:cxn>
              <a:cxn ang="0">
                <a:pos x="1753" y="0"/>
              </a:cxn>
              <a:cxn ang="0">
                <a:pos x="453" y="0"/>
              </a:cxn>
              <a:cxn ang="0">
                <a:pos x="0" y="453"/>
              </a:cxn>
            </a:cxnLst>
            <a:rect l="0" t="0" r="r" b="b"/>
            <a:pathLst>
              <a:path w="1753" h="864">
                <a:moveTo>
                  <a:pt x="0" y="453"/>
                </a:move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0"/>
                  <a:pt x="1753" y="0"/>
                  <a:pt x="1753" y="0"/>
                </a:cubicBezTo>
                <a:cubicBezTo>
                  <a:pt x="453" y="0"/>
                  <a:pt x="453" y="0"/>
                  <a:pt x="453" y="0"/>
                </a:cubicBezTo>
                <a:cubicBezTo>
                  <a:pt x="439" y="243"/>
                  <a:pt x="244" y="438"/>
                  <a:pt x="0" y="4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170686" rIns="128014" bIns="170686" anchor="t" anchorCtr="0"/>
          <a:lstStyle/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模块化生产线工序时序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安排实现完全自动化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生产进度平均提高</a:t>
            </a:r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15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%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F91B5E58-B291-4533-BEE2-EFA0B0DE8A13}"/>
              </a:ext>
            </a:extLst>
          </p:cNvPr>
          <p:cNvSpPr>
            <a:spLocks/>
          </p:cNvSpPr>
          <p:nvPr/>
        </p:nvSpPr>
        <p:spPr bwMode="gray">
          <a:xfrm>
            <a:off x="6284375" y="1993822"/>
            <a:ext cx="3862332" cy="1861077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85343" rIns="128014" bIns="170686" anchor="b" anchorCtr="0"/>
          <a:lstStyle/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模块化生产情况复杂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人工计算耗时耗力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现有系统无法满足需求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同时缺乏管控与反馈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26AD3A94-285D-4012-A577-4D1F0BAAF7E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0429" y="5908179"/>
            <a:ext cx="4133898" cy="429073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解决方案</a:t>
            </a:r>
            <a:endParaRPr lang="de-DE" altLang="zh-CN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Arial" charset="0"/>
            </a:endParaRP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id="{07070368-61C3-44C2-8FFC-099EEC63266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84375" y="5908179"/>
            <a:ext cx="3871475" cy="429073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algn="r"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成果提升</a:t>
            </a:r>
            <a:endParaRPr lang="de-DE" altLang="zh-CN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Arial" charset="0"/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F6631366-DA06-4227-A190-90FD94BDCB64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84375" y="1571688"/>
            <a:ext cx="3871475" cy="429074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algn="r"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痛点难点</a:t>
            </a:r>
          </a:p>
        </p:txBody>
      </p:sp>
      <p:sp>
        <p:nvSpPr>
          <p:cNvPr id="14" name="Rectangle 19">
            <a:extLst>
              <a:ext uri="{FF2B5EF4-FFF2-40B4-BE49-F238E27FC236}">
                <a16:creationId xmlns:a16="http://schemas.microsoft.com/office/drawing/2014/main" id="{FF123BE5-835B-4FE8-8313-8DE30363899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0430" y="1564749"/>
            <a:ext cx="4133897" cy="429074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none" lIns="108386" tIns="54194" rIns="108386" bIns="54194" anchor="ctr"/>
          <a:lstStyle/>
          <a:p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企业问题</a:t>
            </a:r>
            <a:endParaRPr lang="de-DE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9773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98D6A33-1E48-43B9-99F0-A09BBF176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更多案例</a:t>
            </a:r>
            <a:r>
              <a:rPr lang="en-GB" altLang="zh-CN" sz="36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…</a:t>
            </a:r>
            <a:endParaRPr lang="zh-CN" altLang="en-US" sz="3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2B3E2-A324-41B8-A1FC-618C46BA6952}"/>
              </a:ext>
            </a:extLst>
          </p:cNvPr>
          <p:cNvSpPr txBox="1"/>
          <p:nvPr/>
        </p:nvSpPr>
        <p:spPr>
          <a:xfrm>
            <a:off x="1839157" y="2142171"/>
            <a:ext cx="85136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更多定制化服务案例源自于企业自身的需求</a:t>
            </a:r>
            <a:endParaRPr lang="en-GB" altLang="zh-CN" sz="3000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endParaRPr lang="en-GB" altLang="zh-CN" sz="3000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r>
              <a:rPr lang="zh-CN" altLang="en-US" sz="30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智因科技</a:t>
            </a:r>
            <a:r>
              <a:rPr lang="zh-CN" altLang="en-US" sz="3000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乐于与您共同探索更多的可能性</a:t>
            </a:r>
            <a:endParaRPr lang="en-GB" altLang="zh-CN" sz="3000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endParaRPr lang="en-GB" altLang="zh-CN" sz="3000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r>
              <a:rPr lang="zh-CN" altLang="en-US" sz="3000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期待您的加入</a:t>
            </a:r>
            <a:endParaRPr lang="en-GB" sz="3000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pic>
        <p:nvPicPr>
          <p:cNvPr id="6" name="Google Shape;279;p45">
            <a:extLst>
              <a:ext uri="{FF2B5EF4-FFF2-40B4-BE49-F238E27FC236}">
                <a16:creationId xmlns:a16="http://schemas.microsoft.com/office/drawing/2014/main" id="{9CB83705-3AEB-43F5-A688-126A4AE7EA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719" y="5092799"/>
            <a:ext cx="516601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83;p45">
            <a:extLst>
              <a:ext uri="{FF2B5EF4-FFF2-40B4-BE49-F238E27FC236}">
                <a16:creationId xmlns:a16="http://schemas.microsoft.com/office/drawing/2014/main" id="{25EFA943-9BF8-4752-A2C4-7E08EC26C0F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1832" b="23034"/>
          <a:stretch/>
        </p:blipFill>
        <p:spPr>
          <a:xfrm>
            <a:off x="1627227" y="5145253"/>
            <a:ext cx="1672911" cy="61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0;p45">
            <a:extLst>
              <a:ext uri="{FF2B5EF4-FFF2-40B4-BE49-F238E27FC236}">
                <a16:creationId xmlns:a16="http://schemas.microsoft.com/office/drawing/2014/main" id="{BE115A8B-BF86-4165-BB55-AE0AE3F0FA6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595" y="5083108"/>
            <a:ext cx="814329" cy="523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82;p45">
            <a:extLst>
              <a:ext uri="{FF2B5EF4-FFF2-40B4-BE49-F238E27FC236}">
                <a16:creationId xmlns:a16="http://schemas.microsoft.com/office/drawing/2014/main" id="{8A31A1E1-F92B-46DD-9DEB-7030D721C57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8614" y="5126633"/>
            <a:ext cx="768629" cy="61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84;p45">
            <a:extLst>
              <a:ext uri="{FF2B5EF4-FFF2-40B4-BE49-F238E27FC236}">
                <a16:creationId xmlns:a16="http://schemas.microsoft.com/office/drawing/2014/main" id="{2BF020CF-494B-4E29-987A-B617DECFA71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0796" y="5246724"/>
            <a:ext cx="1372323" cy="39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85;p45">
            <a:extLst>
              <a:ext uri="{FF2B5EF4-FFF2-40B4-BE49-F238E27FC236}">
                <a16:creationId xmlns:a16="http://schemas.microsoft.com/office/drawing/2014/main" id="{00F37114-337E-45FE-B813-DB6E79656A0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64400" y="5246725"/>
            <a:ext cx="1353888" cy="375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7150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2286DB-DEBD-4D59-981F-33C0D90C6E9B}"/>
              </a:ext>
            </a:extLst>
          </p:cNvPr>
          <p:cNvSpPr/>
          <p:nvPr/>
        </p:nvSpPr>
        <p:spPr>
          <a:xfrm>
            <a:off x="1684938" y="2690336"/>
            <a:ext cx="6747202" cy="1477328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altLang="zh-CN" sz="40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What We Do for Clients</a:t>
            </a:r>
          </a:p>
          <a:p>
            <a:r>
              <a:rPr lang="zh-CN" altLang="en-US" sz="48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我们为客户提供的服务</a:t>
            </a:r>
            <a:endParaRPr lang="en-US" sz="4800" b="1" dirty="0">
              <a:ln w="9525">
                <a:noFill/>
                <a:prstDash val="solid"/>
              </a:ln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5219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35E1A95A-6240-46D2-88E3-794F1A5D591D}"/>
              </a:ext>
            </a:extLst>
          </p:cNvPr>
          <p:cNvSpPr txBox="1">
            <a:spLocks/>
          </p:cNvSpPr>
          <p:nvPr/>
        </p:nvSpPr>
        <p:spPr>
          <a:xfrm>
            <a:off x="838200" y="363279"/>
            <a:ext cx="10515600" cy="911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  <a:t>Customized Full – Stack Solution </a:t>
            </a:r>
            <a:b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定制化 全方位 企业解决方案</a:t>
            </a:r>
            <a:endParaRPr lang="en-GB" sz="32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Picture 3" descr="A picture containing device, gauge, object&#10;&#10;Description generated with high confidence">
            <a:extLst>
              <a:ext uri="{FF2B5EF4-FFF2-40B4-BE49-F238E27FC236}">
                <a16:creationId xmlns:a16="http://schemas.microsoft.com/office/drawing/2014/main" id="{A92A9B82-7422-411B-BF5A-82063CAAB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882" y="1847088"/>
            <a:ext cx="8062236" cy="415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41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8A2550-6A45-4674-BA9A-61CC7C1E59D3}"/>
              </a:ext>
            </a:extLst>
          </p:cNvPr>
          <p:cNvSpPr/>
          <p:nvPr/>
        </p:nvSpPr>
        <p:spPr>
          <a:xfrm>
            <a:off x="929640" y="1699491"/>
            <a:ext cx="10515600" cy="4673600"/>
          </a:xfrm>
          <a:prstGeom prst="roundRect">
            <a:avLst/>
          </a:prstGeom>
          <a:solidFill>
            <a:srgbClr val="FFF5D9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DB8DCE-846B-4C28-8B16-72DE88EBE155}"/>
              </a:ext>
            </a:extLst>
          </p:cNvPr>
          <p:cNvSpPr txBox="1">
            <a:spLocks/>
          </p:cNvSpPr>
          <p:nvPr/>
        </p:nvSpPr>
        <p:spPr>
          <a:xfrm>
            <a:off x="838200" y="260350"/>
            <a:ext cx="10515600" cy="1177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  <a:t>Comparison</a:t>
            </a:r>
            <a:b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服务对比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DAAAFB-5573-478E-904C-A4DA90F41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12617"/>
              </p:ext>
            </p:extLst>
          </p:nvPr>
        </p:nvGraphicFramePr>
        <p:xfrm>
          <a:off x="1604961" y="2006138"/>
          <a:ext cx="9360000" cy="3641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180505545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24346257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49102590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68397479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57274752"/>
                    </a:ext>
                  </a:extLst>
                </a:gridCol>
              </a:tblGrid>
              <a:tr h="419081">
                <a:tc>
                  <a:txBody>
                    <a:bodyPr/>
                    <a:lstStyle/>
                    <a:p>
                      <a:endParaRPr lang="en-IN" sz="105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智因科技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传统管理咨询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传统 </a:t>
                      </a:r>
                      <a:r>
                        <a:rPr lang="en-US" altLang="zh-CN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IT </a:t>
                      </a:r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咨询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传统系统软件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972484"/>
                  </a:ext>
                </a:extLst>
              </a:tr>
              <a:tr h="64451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支持全方位定制化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D96D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</a:t>
                      </a:r>
                      <a:endParaRPr kumimoji="0" lang="en-IN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D96D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D96D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</a:t>
                      </a: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D96D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</a:t>
                      </a: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339432"/>
                  </a:ext>
                </a:extLst>
              </a:tr>
              <a:tr h="64451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深层次数据利用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D96D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</a:t>
                      </a:r>
                      <a:endParaRPr kumimoji="0" lang="en-IN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D96D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</a:t>
                      </a: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150154"/>
                  </a:ext>
                </a:extLst>
              </a:tr>
              <a:tr h="64451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支持核心算法开发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D96D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</a:t>
                      </a:r>
                      <a:endParaRPr kumimoji="0" lang="en-IN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D96D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</a:t>
                      </a: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</a:t>
                      </a: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322491"/>
                  </a:ext>
                </a:extLst>
              </a:tr>
              <a:tr h="64451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有效的决策辅助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D96D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</a:t>
                      </a: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D96D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</a:t>
                      </a: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610125"/>
                  </a:ext>
                </a:extLst>
              </a:tr>
              <a:tr h="64451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支持人工智能植入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D96D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</a:t>
                      </a: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D96D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</a:t>
                      </a: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</a:t>
                      </a: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</a:t>
                      </a: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1456532"/>
                  </a:ext>
                </a:extLst>
              </a:tr>
            </a:tbl>
          </a:graphicData>
        </a:graphic>
      </p:graphicFrame>
      <p:sp>
        <p:nvSpPr>
          <p:cNvPr id="8" name="Action Button: Help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F608E8F-908E-428D-AC5B-A3B9089883AF}"/>
              </a:ext>
            </a:extLst>
          </p:cNvPr>
          <p:cNvSpPr/>
          <p:nvPr/>
        </p:nvSpPr>
        <p:spPr>
          <a:xfrm>
            <a:off x="6358852" y="4563463"/>
            <a:ext cx="216000" cy="216000"/>
          </a:xfrm>
          <a:prstGeom prst="actionButtonHelp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ction Button: Help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ACCA2B9-55EF-441B-B081-B4F4A692A97A}"/>
              </a:ext>
            </a:extLst>
          </p:cNvPr>
          <p:cNvSpPr/>
          <p:nvPr/>
        </p:nvSpPr>
        <p:spPr>
          <a:xfrm>
            <a:off x="8154032" y="2629012"/>
            <a:ext cx="216000" cy="216000"/>
          </a:xfrm>
          <a:prstGeom prst="actionButtonHelp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ction Button: Help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85C9964-81EC-4BAE-B7CB-81A750B85E23}"/>
              </a:ext>
            </a:extLst>
          </p:cNvPr>
          <p:cNvSpPr/>
          <p:nvPr/>
        </p:nvSpPr>
        <p:spPr>
          <a:xfrm>
            <a:off x="8154032" y="3928291"/>
            <a:ext cx="216000" cy="216000"/>
          </a:xfrm>
          <a:prstGeom prst="actionButtonHelp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ction Button: Help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0352565B-B1D9-4288-8F1A-21F162218731}"/>
              </a:ext>
            </a:extLst>
          </p:cNvPr>
          <p:cNvSpPr/>
          <p:nvPr/>
        </p:nvSpPr>
        <p:spPr>
          <a:xfrm>
            <a:off x="8154032" y="3279068"/>
            <a:ext cx="216000" cy="216000"/>
          </a:xfrm>
          <a:prstGeom prst="actionButtonHelp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ction Button: Help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AFA65D4-6F8B-4C9D-A848-2BAF76421574}"/>
              </a:ext>
            </a:extLst>
          </p:cNvPr>
          <p:cNvSpPr/>
          <p:nvPr/>
        </p:nvSpPr>
        <p:spPr>
          <a:xfrm>
            <a:off x="9956416" y="4563463"/>
            <a:ext cx="216000" cy="216000"/>
          </a:xfrm>
          <a:prstGeom prst="actionButtonHelp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ction Button: Help 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397931A-F66A-4574-AF60-235FBD501EF9}"/>
              </a:ext>
            </a:extLst>
          </p:cNvPr>
          <p:cNvSpPr/>
          <p:nvPr/>
        </p:nvSpPr>
        <p:spPr>
          <a:xfrm>
            <a:off x="9956416" y="3274990"/>
            <a:ext cx="216000" cy="216000"/>
          </a:xfrm>
          <a:prstGeom prst="actionButtonHelp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02D88A-70D6-464B-B9DB-E5B4D09C21E6}"/>
              </a:ext>
            </a:extLst>
          </p:cNvPr>
          <p:cNvSpPr txBox="1"/>
          <p:nvPr/>
        </p:nvSpPr>
        <p:spPr>
          <a:xfrm>
            <a:off x="1515471" y="5856551"/>
            <a:ext cx="6854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i="1" dirty="0">
                <a:solidFill>
                  <a:srgbClr val="CDA46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注</a:t>
            </a:r>
            <a:r>
              <a:rPr lang="zh-CN" altLang="en-US" sz="1400" dirty="0">
                <a:solidFill>
                  <a:srgbClr val="CDA46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：      代表“</a:t>
            </a:r>
            <a:r>
              <a:rPr lang="zh-CN" altLang="en-US" sz="14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部分支持</a:t>
            </a:r>
            <a:r>
              <a:rPr lang="zh-CN" altLang="en-US" sz="1400" dirty="0">
                <a:solidFill>
                  <a:srgbClr val="CDA46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”</a:t>
            </a:r>
            <a:endParaRPr lang="en-GB" sz="1400" dirty="0">
              <a:solidFill>
                <a:srgbClr val="CDA462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5" name="Action Button: Help 1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786E6E4-85C1-4BCD-A804-1EC24C966558}"/>
              </a:ext>
            </a:extLst>
          </p:cNvPr>
          <p:cNvSpPr/>
          <p:nvPr/>
        </p:nvSpPr>
        <p:spPr>
          <a:xfrm>
            <a:off x="1971637" y="5928438"/>
            <a:ext cx="164003" cy="164003"/>
          </a:xfrm>
          <a:prstGeom prst="actionButtonHelp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025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>
            <a:extLst>
              <a:ext uri="{FF2B5EF4-FFF2-40B4-BE49-F238E27FC236}">
                <a16:creationId xmlns:a16="http://schemas.microsoft.com/office/drawing/2014/main" id="{184ED92E-164E-4A07-9D37-6AA536ADCAA6}"/>
              </a:ext>
            </a:extLst>
          </p:cNvPr>
          <p:cNvSpPr txBox="1"/>
          <p:nvPr/>
        </p:nvSpPr>
        <p:spPr>
          <a:xfrm>
            <a:off x="0" y="649605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Copyright Reserved 2019        </a:t>
            </a:r>
            <a:r>
              <a:rPr lang="en-US" altLang="zh-CN" sz="1200" dirty="0" err="1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Artifactor</a:t>
            </a:r>
            <a:r>
              <a:rPr lang="en-US" altLang="zh-CN" sz="1200" dirty="0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 Technology </a:t>
            </a:r>
            <a:r>
              <a:rPr lang="en-GB" altLang="zh-CN" sz="1200" dirty="0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(Shenzhen) Co. Ltd.        </a:t>
            </a:r>
            <a:r>
              <a: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智因科技（深圳）有限公司</a:t>
            </a:r>
            <a:endParaRPr lang="en-GB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右箭头 40">
            <a:extLst>
              <a:ext uri="{FF2B5EF4-FFF2-40B4-BE49-F238E27FC236}">
                <a16:creationId xmlns:a16="http://schemas.microsoft.com/office/drawing/2014/main" id="{26CA3582-19BC-4B61-B163-B93593AABCC3}"/>
              </a:ext>
            </a:extLst>
          </p:cNvPr>
          <p:cNvSpPr/>
          <p:nvPr/>
        </p:nvSpPr>
        <p:spPr>
          <a:xfrm>
            <a:off x="1371898" y="2618913"/>
            <a:ext cx="10186155" cy="2137987"/>
          </a:xfrm>
          <a:prstGeom prst="rightArrow">
            <a:avLst>
              <a:gd name="adj1" fmla="val 50000"/>
              <a:gd name="adj2" fmla="val 88048"/>
            </a:avLst>
          </a:prstGeom>
          <a:solidFill>
            <a:schemeClr val="bg1"/>
          </a:solidFill>
          <a:ln w="38100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3500000" scaled="1"/>
              <a:tileRect/>
            </a:gradFill>
          </a:ln>
          <a:effectLst>
            <a:glow rad="139700">
              <a:schemeClr val="bg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cxnSp>
        <p:nvCxnSpPr>
          <p:cNvPr id="6" name="直接连接符 48">
            <a:extLst>
              <a:ext uri="{FF2B5EF4-FFF2-40B4-BE49-F238E27FC236}">
                <a16:creationId xmlns:a16="http://schemas.microsoft.com/office/drawing/2014/main" id="{684F7689-026B-4994-AA54-6C5D25BD0A97}"/>
              </a:ext>
            </a:extLst>
          </p:cNvPr>
          <p:cNvCxnSpPr>
            <a:cxnSpLocks/>
          </p:cNvCxnSpPr>
          <p:nvPr/>
        </p:nvCxnSpPr>
        <p:spPr>
          <a:xfrm flipH="1">
            <a:off x="4319169" y="1944035"/>
            <a:ext cx="1" cy="2617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4">
            <a:extLst>
              <a:ext uri="{FF2B5EF4-FFF2-40B4-BE49-F238E27FC236}">
                <a16:creationId xmlns:a16="http://schemas.microsoft.com/office/drawing/2014/main" id="{1D12BA09-3466-40E3-BBAF-8B39A51C51BA}"/>
              </a:ext>
            </a:extLst>
          </p:cNvPr>
          <p:cNvGrpSpPr/>
          <p:nvPr/>
        </p:nvGrpSpPr>
        <p:grpSpPr>
          <a:xfrm>
            <a:off x="2602195" y="1834955"/>
            <a:ext cx="5900423" cy="1834144"/>
            <a:chOff x="3507718" y="2152675"/>
            <a:chExt cx="4969618" cy="1544805"/>
          </a:xfrm>
          <a:solidFill>
            <a:srgbClr val="00092A"/>
          </a:solidFill>
          <a:effectLst>
            <a:glow rad="1397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8" name="平行四边形 41">
              <a:extLst>
                <a:ext uri="{FF2B5EF4-FFF2-40B4-BE49-F238E27FC236}">
                  <a16:creationId xmlns:a16="http://schemas.microsoft.com/office/drawing/2014/main" id="{16388977-E5D8-43BD-B56E-C3FA0BFF71BF}"/>
                </a:ext>
              </a:extLst>
            </p:cNvPr>
            <p:cNvSpPr/>
            <p:nvPr/>
          </p:nvSpPr>
          <p:spPr>
            <a:xfrm flipH="1">
              <a:off x="3507718" y="2973865"/>
              <a:ext cx="1338831" cy="720909"/>
            </a:xfrm>
            <a:prstGeom prst="parallelogram">
              <a:avLst>
                <a:gd name="adj" fmla="val 36386"/>
              </a:avLst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121920" tIns="60960" rIns="121920" bIns="6096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平行四边形 42">
              <a:extLst>
                <a:ext uri="{FF2B5EF4-FFF2-40B4-BE49-F238E27FC236}">
                  <a16:creationId xmlns:a16="http://schemas.microsoft.com/office/drawing/2014/main" id="{633FF22C-05E7-4355-A57F-293F3E59F8A5}"/>
                </a:ext>
              </a:extLst>
            </p:cNvPr>
            <p:cNvSpPr/>
            <p:nvPr/>
          </p:nvSpPr>
          <p:spPr>
            <a:xfrm flipH="1">
              <a:off x="4688331" y="2664904"/>
              <a:ext cx="1338831" cy="1029870"/>
            </a:xfrm>
            <a:prstGeom prst="parallelogram">
              <a:avLst>
                <a:gd name="adj" fmla="val 36386"/>
              </a:avLst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121920" tIns="60960" rIns="121920" bIns="6096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0" name="平行四边形 43">
              <a:extLst>
                <a:ext uri="{FF2B5EF4-FFF2-40B4-BE49-F238E27FC236}">
                  <a16:creationId xmlns:a16="http://schemas.microsoft.com/office/drawing/2014/main" id="{B9A9A10E-2F2A-4276-BA92-49C708683610}"/>
                </a:ext>
              </a:extLst>
            </p:cNvPr>
            <p:cNvSpPr/>
            <p:nvPr/>
          </p:nvSpPr>
          <p:spPr>
            <a:xfrm flipH="1">
              <a:off x="5765956" y="2458931"/>
              <a:ext cx="1441818" cy="1235845"/>
            </a:xfrm>
            <a:prstGeom prst="parallelogram">
              <a:avLst>
                <a:gd name="adj" fmla="val 36386"/>
              </a:avLst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121920" tIns="60960" rIns="121920" bIns="6096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平行四边形 54">
              <a:extLst>
                <a:ext uri="{FF2B5EF4-FFF2-40B4-BE49-F238E27FC236}">
                  <a16:creationId xmlns:a16="http://schemas.microsoft.com/office/drawing/2014/main" id="{D02DF8A8-B653-4D6A-AF11-3FC1B16DDCE7}"/>
                </a:ext>
              </a:extLst>
            </p:cNvPr>
            <p:cNvSpPr/>
            <p:nvPr/>
          </p:nvSpPr>
          <p:spPr>
            <a:xfrm flipH="1">
              <a:off x="6851058" y="2152675"/>
              <a:ext cx="1626278" cy="1544805"/>
            </a:xfrm>
            <a:prstGeom prst="parallelogram">
              <a:avLst>
                <a:gd name="adj" fmla="val 36386"/>
              </a:avLst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121920" tIns="60960" rIns="121920" bIns="6096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2" name="MH_SubTitle_1">
              <a:extLst>
                <a:ext uri="{FF2B5EF4-FFF2-40B4-BE49-F238E27FC236}">
                  <a16:creationId xmlns:a16="http://schemas.microsoft.com/office/drawing/2014/main" id="{6C261CFB-33E1-410E-9B2B-B4DEB1665C7E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656863" y="3109817"/>
              <a:ext cx="1062105" cy="44926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ctr" defTabSz="1187949"/>
              <a:r>
                <a:rPr lang="zh-CN" altLang="en-US" sz="2600" b="1" dirty="0">
                  <a:solidFill>
                    <a:srgbClr val="EAD085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+mn-ea"/>
                  <a:sym typeface="+mn-lt"/>
                </a:rPr>
                <a:t>数据</a:t>
              </a:r>
              <a:endParaRPr lang="en-US" altLang="zh-CN" sz="26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" name="MH_SubTitle_1">
              <a:extLst>
                <a:ext uri="{FF2B5EF4-FFF2-40B4-BE49-F238E27FC236}">
                  <a16:creationId xmlns:a16="http://schemas.microsoft.com/office/drawing/2014/main" id="{AE1E3D0D-AD25-4EF7-BB77-D4BFF19B5CE2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817269" y="2971603"/>
              <a:ext cx="1062105" cy="44926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ctr" defTabSz="1187949"/>
              <a:r>
                <a:rPr lang="zh-CN" altLang="en-US" sz="2600" b="1" dirty="0">
                  <a:solidFill>
                    <a:srgbClr val="EAD085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+mn-ea"/>
                  <a:sym typeface="+mn-lt"/>
                </a:rPr>
                <a:t>智能化</a:t>
              </a:r>
              <a:endParaRPr lang="en-US" altLang="zh-CN" sz="26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MH_SubTitle_1">
              <a:extLst>
                <a:ext uri="{FF2B5EF4-FFF2-40B4-BE49-F238E27FC236}">
                  <a16:creationId xmlns:a16="http://schemas.microsoft.com/office/drawing/2014/main" id="{53408A0E-9E55-49AE-A831-654B35DC0A79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908058" y="2808545"/>
              <a:ext cx="1062105" cy="44926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ctr" defTabSz="1187949"/>
              <a:r>
                <a:rPr lang="zh-CN" altLang="en-US" sz="2800" b="1" dirty="0">
                  <a:solidFill>
                    <a:srgbClr val="EAD085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+mn-ea"/>
                  <a:sym typeface="+mn-lt"/>
                </a:rPr>
                <a:t>创新</a:t>
              </a:r>
              <a:endParaRPr lang="en-US" altLang="zh-CN" sz="28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MH_SubTitle_1">
              <a:extLst>
                <a:ext uri="{FF2B5EF4-FFF2-40B4-BE49-F238E27FC236}">
                  <a16:creationId xmlns:a16="http://schemas.microsoft.com/office/drawing/2014/main" id="{95BEC272-24E5-4168-8241-CD74715FECE2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089159" y="2659533"/>
              <a:ext cx="1062105" cy="44926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ctr" defTabSz="1187949"/>
              <a:r>
                <a:rPr lang="zh-CN" altLang="en-US" sz="2800" b="1" dirty="0">
                  <a:solidFill>
                    <a:srgbClr val="EAD085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+mn-ea"/>
                  <a:sym typeface="+mn-lt"/>
                </a:rPr>
                <a:t>强竞</a:t>
              </a:r>
              <a:endParaRPr lang="en-GB" altLang="zh-CN" sz="28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  <a:p>
              <a:pPr algn="ctr" defTabSz="1187949"/>
              <a:r>
                <a:rPr lang="zh-CN" altLang="en-US" sz="2800" b="1" dirty="0">
                  <a:solidFill>
                    <a:srgbClr val="EAD085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+mn-ea"/>
                  <a:sym typeface="+mn-lt"/>
                </a:rPr>
                <a:t>争力</a:t>
              </a:r>
              <a:endParaRPr lang="en-US" altLang="zh-CN" sz="28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6" name="组合 5">
            <a:extLst>
              <a:ext uri="{FF2B5EF4-FFF2-40B4-BE49-F238E27FC236}">
                <a16:creationId xmlns:a16="http://schemas.microsoft.com/office/drawing/2014/main" id="{330EBA50-5E62-4083-B0C2-B636CAFDE88C}"/>
              </a:ext>
            </a:extLst>
          </p:cNvPr>
          <p:cNvGrpSpPr/>
          <p:nvPr/>
        </p:nvGrpSpPr>
        <p:grpSpPr>
          <a:xfrm>
            <a:off x="2602197" y="3930971"/>
            <a:ext cx="5900421" cy="1834144"/>
            <a:chOff x="3514948" y="3901896"/>
            <a:chExt cx="4969617" cy="1544805"/>
          </a:xfrm>
          <a:solidFill>
            <a:srgbClr val="00092A"/>
          </a:solidFill>
          <a:effectLst>
            <a:glow rad="1397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17" name="平行四边形 44">
              <a:extLst>
                <a:ext uri="{FF2B5EF4-FFF2-40B4-BE49-F238E27FC236}">
                  <a16:creationId xmlns:a16="http://schemas.microsoft.com/office/drawing/2014/main" id="{32F119CF-F794-4F18-ACFB-814188ED43A2}"/>
                </a:ext>
              </a:extLst>
            </p:cNvPr>
            <p:cNvSpPr/>
            <p:nvPr/>
          </p:nvSpPr>
          <p:spPr>
            <a:xfrm flipH="1" flipV="1">
              <a:off x="3514948" y="3901896"/>
              <a:ext cx="1338831" cy="720909"/>
            </a:xfrm>
            <a:prstGeom prst="parallelogram">
              <a:avLst>
                <a:gd name="adj" fmla="val 36386"/>
              </a:avLst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121920" tIns="60960" rIns="121920" bIns="6096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8" name="平行四边形 45">
              <a:extLst>
                <a:ext uri="{FF2B5EF4-FFF2-40B4-BE49-F238E27FC236}">
                  <a16:creationId xmlns:a16="http://schemas.microsoft.com/office/drawing/2014/main" id="{9CFEC5B8-AA4D-46FC-B7ED-B0D44E26EF54}"/>
                </a:ext>
              </a:extLst>
            </p:cNvPr>
            <p:cNvSpPr/>
            <p:nvPr/>
          </p:nvSpPr>
          <p:spPr>
            <a:xfrm flipH="1" flipV="1">
              <a:off x="4695561" y="3901896"/>
              <a:ext cx="1338831" cy="1029870"/>
            </a:xfrm>
            <a:prstGeom prst="parallelogram">
              <a:avLst>
                <a:gd name="adj" fmla="val 36386"/>
              </a:avLst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121920" tIns="60960" rIns="121920" bIns="6096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9" name="平行四边形 46">
              <a:extLst>
                <a:ext uri="{FF2B5EF4-FFF2-40B4-BE49-F238E27FC236}">
                  <a16:creationId xmlns:a16="http://schemas.microsoft.com/office/drawing/2014/main" id="{834168AA-AC03-45A5-A839-B8AC5AF53386}"/>
                </a:ext>
              </a:extLst>
            </p:cNvPr>
            <p:cNvSpPr/>
            <p:nvPr/>
          </p:nvSpPr>
          <p:spPr>
            <a:xfrm flipH="1" flipV="1">
              <a:off x="5773187" y="3901896"/>
              <a:ext cx="1441818" cy="1235844"/>
            </a:xfrm>
            <a:prstGeom prst="parallelogram">
              <a:avLst>
                <a:gd name="adj" fmla="val 36386"/>
              </a:avLst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121920" tIns="60960" rIns="121920" bIns="6096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0" name="平行四边形 47">
              <a:extLst>
                <a:ext uri="{FF2B5EF4-FFF2-40B4-BE49-F238E27FC236}">
                  <a16:creationId xmlns:a16="http://schemas.microsoft.com/office/drawing/2014/main" id="{D123910C-FD9F-46EF-A10B-EC120CE9E50A}"/>
                </a:ext>
              </a:extLst>
            </p:cNvPr>
            <p:cNvSpPr/>
            <p:nvPr/>
          </p:nvSpPr>
          <p:spPr>
            <a:xfrm flipH="1" flipV="1">
              <a:off x="6858287" y="3901896"/>
              <a:ext cx="1626278" cy="1544805"/>
            </a:xfrm>
            <a:prstGeom prst="parallelogram">
              <a:avLst>
                <a:gd name="adj" fmla="val 36386"/>
              </a:avLst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121920" tIns="60960" rIns="121920" bIns="6096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21" name="矩形 55">
            <a:extLst>
              <a:ext uri="{FF2B5EF4-FFF2-40B4-BE49-F238E27FC236}">
                <a16:creationId xmlns:a16="http://schemas.microsoft.com/office/drawing/2014/main" id="{0372415E-2783-40D3-BB01-DD50582E7429}"/>
              </a:ext>
            </a:extLst>
          </p:cNvPr>
          <p:cNvSpPr/>
          <p:nvPr/>
        </p:nvSpPr>
        <p:spPr>
          <a:xfrm>
            <a:off x="1371901" y="3675238"/>
            <a:ext cx="9769872" cy="3023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latin typeface="本墨绪圆" panose="02000000000000000000" pitchFamily="2" charset="-122"/>
              <a:ea typeface="本墨绪圆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C2C84A-6B2E-4891-AF4C-86F2FDAD3C80}"/>
              </a:ext>
            </a:extLst>
          </p:cNvPr>
          <p:cNvSpPr txBox="1"/>
          <p:nvPr/>
        </p:nvSpPr>
        <p:spPr>
          <a:xfrm>
            <a:off x="2994384" y="4154255"/>
            <a:ext cx="9494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信息</a:t>
            </a:r>
            <a:endParaRPr lang="en-GB" sz="2600" b="1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FB6576-C669-4B12-A0FF-2EBCA2E23F5F}"/>
              </a:ext>
            </a:extLst>
          </p:cNvPr>
          <p:cNvSpPr txBox="1"/>
          <p:nvPr/>
        </p:nvSpPr>
        <p:spPr>
          <a:xfrm>
            <a:off x="4219687" y="4296130"/>
            <a:ext cx="11749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精准化</a:t>
            </a:r>
            <a:endParaRPr lang="en-GB" sz="2600" b="1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78CF83-F8AB-4B9F-AAD9-A44E422764B4}"/>
              </a:ext>
            </a:extLst>
          </p:cNvPr>
          <p:cNvSpPr txBox="1"/>
          <p:nvPr/>
        </p:nvSpPr>
        <p:spPr>
          <a:xfrm>
            <a:off x="5679784" y="4392962"/>
            <a:ext cx="1003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效率</a:t>
            </a:r>
            <a:endParaRPr lang="en-GB" sz="2800" b="1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1C32FF-6A2A-4757-B0D1-90B37DB47033}"/>
              </a:ext>
            </a:extLst>
          </p:cNvPr>
          <p:cNvSpPr txBox="1"/>
          <p:nvPr/>
        </p:nvSpPr>
        <p:spPr>
          <a:xfrm>
            <a:off x="7112297" y="4389429"/>
            <a:ext cx="10031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利润</a:t>
            </a:r>
            <a:endParaRPr lang="en-GB" altLang="zh-CN" sz="2800" b="1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sz="28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提升</a:t>
            </a:r>
            <a:endParaRPr lang="en-GB" sz="2800" b="1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0041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8A2550-6A45-4674-BA9A-61CC7C1E59D3}"/>
              </a:ext>
            </a:extLst>
          </p:cNvPr>
          <p:cNvSpPr/>
          <p:nvPr/>
        </p:nvSpPr>
        <p:spPr>
          <a:xfrm>
            <a:off x="929640" y="1699490"/>
            <a:ext cx="10515600" cy="4673600"/>
          </a:xfrm>
          <a:prstGeom prst="roundRect">
            <a:avLst/>
          </a:prstGeom>
          <a:solidFill>
            <a:srgbClr val="FFF5D9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7DB8DCE-846B-4C28-8B16-72DE88EBE155}"/>
              </a:ext>
            </a:extLst>
          </p:cNvPr>
          <p:cNvSpPr txBox="1">
            <a:spLocks/>
          </p:cNvSpPr>
          <p:nvPr/>
        </p:nvSpPr>
        <p:spPr>
          <a:xfrm>
            <a:off x="838200" y="260350"/>
            <a:ext cx="10515600" cy="1177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  <a:t>Comparison</a:t>
            </a:r>
            <a:b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服务对比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DAAAFB-5573-478E-904C-A4DA90F41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327845"/>
              </p:ext>
            </p:extLst>
          </p:nvPr>
        </p:nvGraphicFramePr>
        <p:xfrm>
          <a:off x="1327440" y="2206750"/>
          <a:ext cx="9720000" cy="3659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80505545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24346257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49102590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68397479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57274752"/>
                    </a:ext>
                  </a:extLst>
                </a:gridCol>
              </a:tblGrid>
              <a:tr h="419081">
                <a:tc>
                  <a:txBody>
                    <a:bodyPr/>
                    <a:lstStyle/>
                    <a:p>
                      <a:endParaRPr lang="en-IN" sz="105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智因科技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传统管理咨询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传统 </a:t>
                      </a:r>
                      <a:r>
                        <a:rPr lang="en-US" altLang="zh-CN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IT </a:t>
                      </a:r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咨询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传统系统软件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972484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解决方案依据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FFD96D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数据分析</a:t>
                      </a:r>
                      <a:r>
                        <a:rPr lang="en-US" altLang="zh-CN" sz="1600" b="1" dirty="0">
                          <a:solidFill>
                            <a:srgbClr val="FFD96D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×</a:t>
                      </a:r>
                      <a:r>
                        <a:rPr lang="zh-CN" altLang="en-US" sz="1600" dirty="0">
                          <a:solidFill>
                            <a:srgbClr val="FFD96D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行业经验</a:t>
                      </a:r>
                      <a:r>
                        <a:rPr lang="en-US" altLang="zh-CN" sz="1600" b="1" dirty="0">
                          <a:solidFill>
                            <a:srgbClr val="FFD96D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×</a:t>
                      </a:r>
                    </a:p>
                    <a:p>
                      <a:pPr algn="ctr"/>
                      <a:r>
                        <a:rPr lang="zh-CN" altLang="en-US" sz="1600" dirty="0">
                          <a:solidFill>
                            <a:srgbClr val="FFD96D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智能算法</a:t>
                      </a:r>
                      <a:r>
                        <a:rPr lang="en-US" altLang="zh-CN" sz="1600" b="1" dirty="0">
                          <a:solidFill>
                            <a:srgbClr val="FFD96D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×</a:t>
                      </a:r>
                      <a:r>
                        <a:rPr lang="zh-CN" altLang="en-US" sz="1600" dirty="0">
                          <a:solidFill>
                            <a:srgbClr val="FFD96D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客户反馈</a:t>
                      </a:r>
                      <a:endParaRPr lang="en-GB" sz="1600" dirty="0">
                        <a:solidFill>
                          <a:srgbClr val="FFD96D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行业经验</a:t>
                      </a:r>
                      <a:endParaRPr lang="en-GB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数据分析</a:t>
                      </a:r>
                      <a:endParaRPr lang="en-GB" altLang="zh-CN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+</a:t>
                      </a:r>
                    </a:p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行业经验</a:t>
                      </a:r>
                      <a:endParaRPr lang="en-GB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数据分析</a:t>
                      </a:r>
                      <a:endParaRPr lang="en-GB" altLang="zh-CN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+</a:t>
                      </a:r>
                    </a:p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通用算法</a:t>
                      </a:r>
                      <a:endParaRPr lang="en-GB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339432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解决方案隐患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项目时长</a:t>
                      </a:r>
                      <a:endParaRPr lang="en-GB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人为失误</a:t>
                      </a:r>
                      <a:endParaRPr lang="en-GB" altLang="zh-CN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×</a:t>
                      </a:r>
                    </a:p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欠缺依据</a:t>
                      </a:r>
                      <a:endParaRPr lang="en-GB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项目延展性低</a:t>
                      </a:r>
                      <a:endParaRPr lang="en-GB" altLang="zh-CN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×</a:t>
                      </a:r>
                    </a:p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使用寿命短</a:t>
                      </a:r>
                      <a:endParaRPr lang="en-GB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衣不合身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×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分析单一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×</a:t>
                      </a:r>
                    </a:p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无针对性更新</a:t>
                      </a:r>
                      <a:endParaRPr lang="en-GB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150154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实际应用评估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FFD96D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提升效果显著</a:t>
                      </a:r>
                      <a:endParaRPr lang="en-GB" sz="1600" dirty="0">
                        <a:solidFill>
                          <a:srgbClr val="FFD96D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上升空间较大</a:t>
                      </a:r>
                      <a:endParaRPr lang="en-GB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仍有上升空间</a:t>
                      </a:r>
                      <a:endParaRPr lang="en-GB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仍有上升空间</a:t>
                      </a:r>
                      <a:endParaRPr lang="en-GB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322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345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2286DB-DEBD-4D59-981F-33C0D90C6E9B}"/>
              </a:ext>
            </a:extLst>
          </p:cNvPr>
          <p:cNvSpPr/>
          <p:nvPr/>
        </p:nvSpPr>
        <p:spPr>
          <a:xfrm>
            <a:off x="1765620" y="2690336"/>
            <a:ext cx="6747202" cy="1477328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altLang="zh-CN" sz="40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Our Team</a:t>
            </a:r>
          </a:p>
          <a:p>
            <a:r>
              <a:rPr lang="zh-CN" altLang="en-US" sz="48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我们的团队</a:t>
            </a:r>
            <a:endParaRPr lang="en-US" sz="4800" b="1" dirty="0">
              <a:ln w="9525">
                <a:noFill/>
                <a:prstDash val="solid"/>
              </a:ln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8604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  <a:t>Founding Team</a:t>
            </a:r>
            <a:b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创始人团队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57E35-1F73-4FA9-BCAF-B4CF6BCF4F93}"/>
              </a:ext>
            </a:extLst>
          </p:cNvPr>
          <p:cNvSpPr txBox="1"/>
          <p:nvPr/>
        </p:nvSpPr>
        <p:spPr>
          <a:xfrm>
            <a:off x="8426824" y="42223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7" name="Picture 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3BD4B6EF-6C61-4D12-9A9D-4A1585A439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8" t="4480" r="46300" b="5060"/>
          <a:stretch/>
        </p:blipFill>
        <p:spPr>
          <a:xfrm>
            <a:off x="3657543" y="3429000"/>
            <a:ext cx="2350200" cy="2664051"/>
          </a:xfrm>
          <a:prstGeom prst="rect">
            <a:avLst/>
          </a:prstGeom>
        </p:spPr>
      </p:pic>
      <p:pic>
        <p:nvPicPr>
          <p:cNvPr id="12" name="Picture 11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CEA5DC0D-B1CB-4C88-B874-21CF3602E0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t="4864" r="46405" b="4836"/>
          <a:stretch/>
        </p:blipFill>
        <p:spPr>
          <a:xfrm>
            <a:off x="9030665" y="3429000"/>
            <a:ext cx="2350800" cy="2660018"/>
          </a:xfrm>
          <a:prstGeom prst="rect">
            <a:avLst/>
          </a:prstGeom>
        </p:spPr>
      </p:pic>
      <p:pic>
        <p:nvPicPr>
          <p:cNvPr id="17" name="Picture 16" descr="A person posing for a picture&#10;&#10;Description generated with very high confidence">
            <a:extLst>
              <a:ext uri="{FF2B5EF4-FFF2-40B4-BE49-F238E27FC236}">
                <a16:creationId xmlns:a16="http://schemas.microsoft.com/office/drawing/2014/main" id="{8F9FD1D9-F665-45EE-95E1-0B66A287A6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8" t="4946" r="46361" b="4594"/>
          <a:stretch/>
        </p:blipFill>
        <p:spPr>
          <a:xfrm>
            <a:off x="970981" y="1742990"/>
            <a:ext cx="2350201" cy="2664052"/>
          </a:xfrm>
          <a:prstGeom prst="rect">
            <a:avLst/>
          </a:prstGeom>
        </p:spPr>
      </p:pic>
      <p:pic>
        <p:nvPicPr>
          <p:cNvPr id="19" name="Picture 18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6FF8E045-5B69-4231-B0D3-04FD9D8C49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4" t="4891" r="46614" b="5010"/>
          <a:stretch/>
        </p:blipFill>
        <p:spPr>
          <a:xfrm>
            <a:off x="6344104" y="1753600"/>
            <a:ext cx="2350800" cy="2654120"/>
          </a:xfrm>
          <a:prstGeom prst="rect">
            <a:avLst/>
          </a:prstGeom>
        </p:spPr>
      </p:pic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C0E09CC1-B539-4E9A-84A7-0DB9B60BB2D7}"/>
              </a:ext>
            </a:extLst>
          </p:cNvPr>
          <p:cNvSpPr/>
          <p:nvPr/>
        </p:nvSpPr>
        <p:spPr>
          <a:xfrm>
            <a:off x="3657543" y="1742990"/>
            <a:ext cx="2350200" cy="4346028"/>
          </a:xfrm>
          <a:prstGeom prst="round2Same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52C44A52-7CCF-4E0B-8D4B-5629B9C6DE98}"/>
              </a:ext>
            </a:extLst>
          </p:cNvPr>
          <p:cNvSpPr/>
          <p:nvPr/>
        </p:nvSpPr>
        <p:spPr>
          <a:xfrm>
            <a:off x="9018975" y="1753600"/>
            <a:ext cx="2350200" cy="4346028"/>
          </a:xfrm>
          <a:prstGeom prst="round2Same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49876689-F171-4B3E-8A7B-A4C86DDDE793}"/>
              </a:ext>
            </a:extLst>
          </p:cNvPr>
          <p:cNvSpPr/>
          <p:nvPr/>
        </p:nvSpPr>
        <p:spPr>
          <a:xfrm rot="10800000">
            <a:off x="970982" y="1753600"/>
            <a:ext cx="2350200" cy="4346028"/>
          </a:xfrm>
          <a:prstGeom prst="round2Same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BBBF3CBE-7007-4450-9FED-5AFF070C06C3}"/>
              </a:ext>
            </a:extLst>
          </p:cNvPr>
          <p:cNvSpPr/>
          <p:nvPr/>
        </p:nvSpPr>
        <p:spPr>
          <a:xfrm rot="10800000">
            <a:off x="6338259" y="1753600"/>
            <a:ext cx="2350200" cy="4346028"/>
          </a:xfrm>
          <a:prstGeom prst="round2Same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42AD5-785C-4F52-B2E6-BC089AF6C93B}"/>
              </a:ext>
            </a:extLst>
          </p:cNvPr>
          <p:cNvSpPr txBox="1"/>
          <p:nvPr/>
        </p:nvSpPr>
        <p:spPr>
          <a:xfrm>
            <a:off x="970981" y="4711757"/>
            <a:ext cx="2350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9D9D9"/>
                </a:solidFill>
              </a:rPr>
              <a:t>周全</a:t>
            </a:r>
            <a:endParaRPr lang="en-GB" altLang="zh-CN" sz="2400" b="1" dirty="0">
              <a:solidFill>
                <a:srgbClr val="D9D9D9"/>
              </a:solidFill>
            </a:endParaRPr>
          </a:p>
          <a:p>
            <a:r>
              <a:rPr lang="zh-CN" altLang="en-US" sz="2000" b="1" dirty="0">
                <a:solidFill>
                  <a:srgbClr val="CDA462"/>
                </a:solidFill>
              </a:rPr>
              <a:t>首席执行官</a:t>
            </a:r>
            <a:endParaRPr lang="en-GB" sz="2000" b="1" dirty="0">
              <a:solidFill>
                <a:srgbClr val="CDA46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780035-E755-406C-840A-C749D9A1541B}"/>
              </a:ext>
            </a:extLst>
          </p:cNvPr>
          <p:cNvSpPr txBox="1"/>
          <p:nvPr/>
        </p:nvSpPr>
        <p:spPr>
          <a:xfrm>
            <a:off x="3645253" y="2293288"/>
            <a:ext cx="2350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D9D9D9"/>
                </a:solidFill>
              </a:rPr>
              <a:t>詹东远 博士</a:t>
            </a:r>
            <a:endParaRPr lang="en-GB" altLang="zh-CN" sz="2400" b="1" dirty="0">
              <a:solidFill>
                <a:srgbClr val="D9D9D9"/>
              </a:solidFill>
            </a:endParaRPr>
          </a:p>
          <a:p>
            <a:pPr algn="r"/>
            <a:r>
              <a:rPr lang="zh-CN" altLang="en-US" sz="2000" b="1" dirty="0">
                <a:solidFill>
                  <a:srgbClr val="CDA462"/>
                </a:solidFill>
              </a:rPr>
              <a:t>首席科学家</a:t>
            </a:r>
            <a:endParaRPr lang="en-GB" sz="2000" b="1" dirty="0">
              <a:solidFill>
                <a:srgbClr val="CDA46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7460F8-0AC1-4A6A-A578-BCA27D69C442}"/>
              </a:ext>
            </a:extLst>
          </p:cNvPr>
          <p:cNvSpPr txBox="1"/>
          <p:nvPr/>
        </p:nvSpPr>
        <p:spPr>
          <a:xfrm>
            <a:off x="6344703" y="4711756"/>
            <a:ext cx="2350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9D9D9"/>
                </a:solidFill>
              </a:rPr>
              <a:t>王子豪</a:t>
            </a:r>
            <a:endParaRPr lang="en-GB" altLang="zh-CN" sz="2400" b="1" dirty="0">
              <a:solidFill>
                <a:srgbClr val="D9D9D9"/>
              </a:solidFill>
            </a:endParaRPr>
          </a:p>
          <a:p>
            <a:r>
              <a:rPr lang="zh-CN" altLang="en-US" sz="2000" b="1" dirty="0">
                <a:solidFill>
                  <a:srgbClr val="CDA462"/>
                </a:solidFill>
              </a:rPr>
              <a:t>首席技术官</a:t>
            </a:r>
            <a:endParaRPr lang="en-GB" sz="2000" b="1" dirty="0">
              <a:solidFill>
                <a:srgbClr val="CDA46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462C08-0A4D-4389-8655-744161938F6B}"/>
              </a:ext>
            </a:extLst>
          </p:cNvPr>
          <p:cNvSpPr txBox="1"/>
          <p:nvPr/>
        </p:nvSpPr>
        <p:spPr>
          <a:xfrm>
            <a:off x="9003599" y="2282678"/>
            <a:ext cx="2350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D9D9D9"/>
                </a:solidFill>
              </a:rPr>
              <a:t>张泽阳</a:t>
            </a:r>
            <a:endParaRPr lang="en-GB" altLang="zh-CN" sz="2400" b="1" dirty="0">
              <a:solidFill>
                <a:srgbClr val="D9D9D9"/>
              </a:solidFill>
            </a:endParaRPr>
          </a:p>
          <a:p>
            <a:pPr algn="r"/>
            <a:r>
              <a:rPr lang="zh-CN" altLang="en-US" sz="2000" b="1" dirty="0">
                <a:solidFill>
                  <a:srgbClr val="CDA462"/>
                </a:solidFill>
              </a:rPr>
              <a:t>首席运营官</a:t>
            </a:r>
            <a:endParaRPr lang="en-GB" sz="2000" b="1" dirty="0">
              <a:solidFill>
                <a:srgbClr val="CDA4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550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  <a:t>Advisory Board</a:t>
            </a:r>
            <a:b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顾问团队</a:t>
            </a:r>
          </a:p>
        </p:txBody>
      </p:sp>
      <p:pic>
        <p:nvPicPr>
          <p:cNvPr id="3" name="Picture 2" descr="A person wearing a white shirt&#10;&#10;Description generated with high confidence">
            <a:extLst>
              <a:ext uri="{FF2B5EF4-FFF2-40B4-BE49-F238E27FC236}">
                <a16:creationId xmlns:a16="http://schemas.microsoft.com/office/drawing/2014/main" id="{D0CD835D-1EF0-4739-84B8-2D87C6203B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9" t="25427" r="22527" b="27808"/>
          <a:stretch/>
        </p:blipFill>
        <p:spPr>
          <a:xfrm>
            <a:off x="5241208" y="1766042"/>
            <a:ext cx="1709584" cy="1662958"/>
          </a:xfrm>
          <a:prstGeom prst="rect">
            <a:avLst/>
          </a:prstGeom>
        </p:spPr>
      </p:pic>
      <p:pic>
        <p:nvPicPr>
          <p:cNvPr id="5" name="Picture 4" descr="A person wearing a black shirt&#10;&#10;Description generated with high confidence">
            <a:extLst>
              <a:ext uri="{FF2B5EF4-FFF2-40B4-BE49-F238E27FC236}">
                <a16:creationId xmlns:a16="http://schemas.microsoft.com/office/drawing/2014/main" id="{A6A930BD-BE24-4B5C-B736-20D4C16C53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t="23156" r="24129" b="30812"/>
          <a:stretch/>
        </p:blipFill>
        <p:spPr>
          <a:xfrm>
            <a:off x="1397272" y="1766041"/>
            <a:ext cx="1709583" cy="1662959"/>
          </a:xfrm>
          <a:prstGeom prst="rect">
            <a:avLst/>
          </a:prstGeom>
        </p:spPr>
      </p:pic>
      <p:pic>
        <p:nvPicPr>
          <p:cNvPr id="9" name="Picture 8" descr="A close up of a person&#10;&#10;Description generated with high confidence">
            <a:extLst>
              <a:ext uri="{FF2B5EF4-FFF2-40B4-BE49-F238E27FC236}">
                <a16:creationId xmlns:a16="http://schemas.microsoft.com/office/drawing/2014/main" id="{F216BB2B-B460-4EA8-BC8A-C7F28EF49A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8" t="25841" r="25601" b="29190"/>
          <a:stretch/>
        </p:blipFill>
        <p:spPr>
          <a:xfrm>
            <a:off x="9082841" y="1768010"/>
            <a:ext cx="1709583" cy="1662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057E35-1F73-4FA9-BCAF-B4CF6BCF4F93}"/>
              </a:ext>
            </a:extLst>
          </p:cNvPr>
          <p:cNvSpPr txBox="1"/>
          <p:nvPr/>
        </p:nvSpPr>
        <p:spPr>
          <a:xfrm>
            <a:off x="8426824" y="42223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2488D-62C3-4E7F-BEA4-11F75FA286F6}"/>
              </a:ext>
            </a:extLst>
          </p:cNvPr>
          <p:cNvSpPr txBox="1"/>
          <p:nvPr/>
        </p:nvSpPr>
        <p:spPr>
          <a:xfrm>
            <a:off x="580147" y="3606823"/>
            <a:ext cx="33438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5D9"/>
                </a:solidFill>
              </a:rPr>
              <a:t>Daniel </a:t>
            </a:r>
            <a:r>
              <a:rPr lang="en-US" altLang="zh-CN" sz="2400" b="1" dirty="0" err="1">
                <a:solidFill>
                  <a:srgbClr val="FFF5D9"/>
                </a:solidFill>
              </a:rPr>
              <a:t>Hulme</a:t>
            </a:r>
            <a:r>
              <a:rPr lang="en-US" altLang="zh-CN" sz="2400" b="1" dirty="0">
                <a:solidFill>
                  <a:srgbClr val="FFF5D9"/>
                </a:solidFill>
              </a:rPr>
              <a:t> </a:t>
            </a:r>
            <a:r>
              <a:rPr lang="zh-CN" altLang="en-US" sz="2400" b="1" dirty="0">
                <a:solidFill>
                  <a:srgbClr val="FFF5D9"/>
                </a:solidFill>
              </a:rPr>
              <a:t>博士</a:t>
            </a:r>
            <a:endParaRPr lang="en-GB" altLang="zh-CN" sz="2400" b="1" dirty="0">
              <a:solidFill>
                <a:srgbClr val="FFF5D9"/>
              </a:solidFill>
            </a:endParaRPr>
          </a:p>
          <a:p>
            <a:pPr algn="ctr"/>
            <a:endParaRPr lang="en-GB" dirty="0">
              <a:solidFill>
                <a:srgbClr val="FFF5D9"/>
              </a:solidFill>
            </a:endParaRPr>
          </a:p>
          <a:p>
            <a:pPr algn="ctr"/>
            <a:r>
              <a:rPr lang="en-US" altLang="zh-CN" sz="1600" dirty="0" err="1">
                <a:solidFill>
                  <a:srgbClr val="D9D9D9"/>
                </a:solidFill>
              </a:rPr>
              <a:t>Satalia</a:t>
            </a:r>
            <a:r>
              <a:rPr lang="en-US" altLang="zh-CN" sz="1600" dirty="0">
                <a:solidFill>
                  <a:srgbClr val="D9D9D9"/>
                </a:solidFill>
              </a:rPr>
              <a:t> </a:t>
            </a:r>
            <a:r>
              <a:rPr lang="zh-CN" altLang="en-US" sz="1600" dirty="0">
                <a:solidFill>
                  <a:srgbClr val="D9D9D9"/>
                </a:solidFill>
              </a:rPr>
              <a:t>首席执行官、创始人</a:t>
            </a:r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D9D9D9"/>
                </a:solidFill>
              </a:rPr>
              <a:t>伦敦大学学院 高级讲师、主任</a:t>
            </a:r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D9D9D9"/>
                </a:solidFill>
              </a:rPr>
              <a:t>英国内政部、阿联酋政府 </a:t>
            </a:r>
            <a:r>
              <a:rPr lang="en-US" altLang="zh-CN" sz="1600" dirty="0">
                <a:solidFill>
                  <a:srgbClr val="D9D9D9"/>
                </a:solidFill>
              </a:rPr>
              <a:t>AI</a:t>
            </a:r>
            <a:r>
              <a:rPr lang="zh-CN" altLang="en-US" sz="1600" dirty="0">
                <a:solidFill>
                  <a:srgbClr val="D9D9D9"/>
                </a:solidFill>
              </a:rPr>
              <a:t>顾问</a:t>
            </a:r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D9D9D9"/>
                </a:solidFill>
              </a:rPr>
              <a:t>伦敦大学学院 博士</a:t>
            </a:r>
            <a:endParaRPr lang="en-GB" sz="1600" dirty="0">
              <a:solidFill>
                <a:srgbClr val="D9D9D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9F8C8-76DA-4805-9130-EA1EA6F2CDDF}"/>
              </a:ext>
            </a:extLst>
          </p:cNvPr>
          <p:cNvSpPr txBox="1"/>
          <p:nvPr/>
        </p:nvSpPr>
        <p:spPr>
          <a:xfrm>
            <a:off x="4420227" y="3606823"/>
            <a:ext cx="33438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5D9"/>
                </a:solidFill>
              </a:rPr>
              <a:t>Anil Doshi </a:t>
            </a:r>
            <a:r>
              <a:rPr lang="zh-CN" altLang="en-US" sz="2400" b="1" dirty="0">
                <a:solidFill>
                  <a:srgbClr val="FFF5D9"/>
                </a:solidFill>
              </a:rPr>
              <a:t>博士</a:t>
            </a:r>
            <a:endParaRPr lang="en-GB" altLang="zh-CN" sz="2400" b="1" dirty="0">
              <a:solidFill>
                <a:srgbClr val="FFF5D9"/>
              </a:solidFill>
            </a:endParaRPr>
          </a:p>
          <a:p>
            <a:pPr algn="ctr"/>
            <a:endParaRPr lang="en-GB" dirty="0">
              <a:solidFill>
                <a:srgbClr val="FFF5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D9D9D9"/>
                </a:solidFill>
              </a:rPr>
              <a:t>伦敦大学学院 助理教授</a:t>
            </a:r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D9D9D9"/>
                </a:solidFill>
              </a:rPr>
              <a:t>北京大学 </a:t>
            </a:r>
            <a:r>
              <a:rPr lang="en-US" altLang="zh-CN" sz="1600" dirty="0">
                <a:solidFill>
                  <a:srgbClr val="D9D9D9"/>
                </a:solidFill>
              </a:rPr>
              <a:t>MBA</a:t>
            </a:r>
            <a:r>
              <a:rPr lang="zh-CN" altLang="en-US" sz="1600" dirty="0">
                <a:solidFill>
                  <a:srgbClr val="D9D9D9"/>
                </a:solidFill>
              </a:rPr>
              <a:t>课程讲师</a:t>
            </a:r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r>
              <a:rPr lang="en-US" altLang="zh-CN" sz="1600" dirty="0">
                <a:solidFill>
                  <a:srgbClr val="D9D9D9"/>
                </a:solidFill>
              </a:rPr>
              <a:t>CFA </a:t>
            </a:r>
            <a:r>
              <a:rPr lang="zh-CN" altLang="en-US" sz="1600" dirty="0">
                <a:solidFill>
                  <a:srgbClr val="D9D9D9"/>
                </a:solidFill>
              </a:rPr>
              <a:t>特许金融分析师</a:t>
            </a:r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D9D9D9"/>
                </a:solidFill>
              </a:rPr>
              <a:t>哈佛大学 博士</a:t>
            </a:r>
            <a:endParaRPr lang="en-GB" sz="1600" dirty="0">
              <a:solidFill>
                <a:srgbClr val="D9D9D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82A0BA-A065-4944-B3F9-33AE166F0912}"/>
              </a:ext>
            </a:extLst>
          </p:cNvPr>
          <p:cNvSpPr txBox="1"/>
          <p:nvPr/>
        </p:nvSpPr>
        <p:spPr>
          <a:xfrm>
            <a:off x="8260307" y="3606823"/>
            <a:ext cx="33438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solidFill>
                  <a:srgbClr val="FFF5D9"/>
                </a:solidFill>
              </a:rPr>
              <a:t>Jiwat</a:t>
            </a:r>
            <a:r>
              <a:rPr lang="en-US" altLang="zh-CN" sz="2400" b="1" dirty="0">
                <a:solidFill>
                  <a:srgbClr val="FFF5D9"/>
                </a:solidFill>
              </a:rPr>
              <a:t> Ram </a:t>
            </a:r>
            <a:r>
              <a:rPr lang="zh-CN" altLang="en-US" sz="2400" b="1" dirty="0">
                <a:solidFill>
                  <a:srgbClr val="FFF5D9"/>
                </a:solidFill>
              </a:rPr>
              <a:t>教授</a:t>
            </a:r>
            <a:endParaRPr lang="en-GB" b="1" dirty="0">
              <a:solidFill>
                <a:srgbClr val="FFF5D9"/>
              </a:solidFill>
            </a:endParaRPr>
          </a:p>
          <a:p>
            <a:pPr algn="ctr"/>
            <a:endParaRPr lang="en-GB" altLang="zh-CN" dirty="0">
              <a:solidFill>
                <a:srgbClr val="D9D9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D9D9D9"/>
                </a:solidFill>
              </a:rPr>
              <a:t>拉罗谢尔商学院 教授</a:t>
            </a:r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D9D9D9"/>
                </a:solidFill>
              </a:rPr>
              <a:t>项目管理、企业运营、社交媒体、</a:t>
            </a:r>
            <a:endParaRPr lang="en-GB" sz="1600" dirty="0">
              <a:solidFill>
                <a:srgbClr val="D9D9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D9D9D9"/>
                </a:solidFill>
              </a:rPr>
              <a:t>供应链管理、大数据领域知名学者</a:t>
            </a:r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D9D9D9"/>
                </a:solidFill>
              </a:rPr>
              <a:t>在中国大陆、香港地区、以及</a:t>
            </a:r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D9D9D9"/>
                </a:solidFill>
              </a:rPr>
              <a:t>澳大利亚的国际工作经验</a:t>
            </a:r>
            <a:endParaRPr lang="en-GB" altLang="zh-CN" sz="1600" dirty="0">
              <a:solidFill>
                <a:srgbClr val="D9D9D9"/>
              </a:solidFill>
            </a:endParaRP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08C6355E-1078-48F9-A3C7-1FA046952D9E}"/>
              </a:ext>
            </a:extLst>
          </p:cNvPr>
          <p:cNvSpPr/>
          <p:nvPr/>
        </p:nvSpPr>
        <p:spPr>
          <a:xfrm>
            <a:off x="651803" y="1592152"/>
            <a:ext cx="3222646" cy="4634051"/>
          </a:xfrm>
          <a:prstGeom prst="round2SameRect">
            <a:avLst/>
          </a:prstGeom>
          <a:noFill/>
          <a:ln w="28575">
            <a:solidFill>
              <a:srgbClr val="FFF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A57C124D-C9AF-451D-83E1-A22C19DC7F4B}"/>
              </a:ext>
            </a:extLst>
          </p:cNvPr>
          <p:cNvSpPr/>
          <p:nvPr/>
        </p:nvSpPr>
        <p:spPr>
          <a:xfrm>
            <a:off x="4480821" y="1592153"/>
            <a:ext cx="3222646" cy="4634051"/>
          </a:xfrm>
          <a:prstGeom prst="round2SameRect">
            <a:avLst/>
          </a:prstGeom>
          <a:noFill/>
          <a:ln w="28575">
            <a:solidFill>
              <a:srgbClr val="FFF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337FA96A-B0DC-4348-852B-3B300EF3EEB0}"/>
              </a:ext>
            </a:extLst>
          </p:cNvPr>
          <p:cNvSpPr/>
          <p:nvPr/>
        </p:nvSpPr>
        <p:spPr>
          <a:xfrm>
            <a:off x="8317552" y="1592154"/>
            <a:ext cx="3222646" cy="4634051"/>
          </a:xfrm>
          <a:prstGeom prst="round2SameRect">
            <a:avLst/>
          </a:prstGeom>
          <a:noFill/>
          <a:ln w="28575">
            <a:solidFill>
              <a:srgbClr val="FFF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619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2286DB-DEBD-4D59-981F-33C0D90C6E9B}"/>
              </a:ext>
            </a:extLst>
          </p:cNvPr>
          <p:cNvSpPr/>
          <p:nvPr/>
        </p:nvSpPr>
        <p:spPr>
          <a:xfrm>
            <a:off x="1855268" y="2690336"/>
            <a:ext cx="6747202" cy="1477328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altLang="zh-CN" sz="40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Partner</a:t>
            </a:r>
          </a:p>
          <a:p>
            <a:r>
              <a:rPr lang="zh-CN" altLang="en-US" sz="48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合作伙伴</a:t>
            </a:r>
            <a:endParaRPr lang="en-US" sz="4800" b="1" dirty="0">
              <a:ln w="9525">
                <a:noFill/>
                <a:prstDash val="solid"/>
              </a:ln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2050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B8DCE-846B-4C28-8B16-72DE88EBE155}"/>
              </a:ext>
            </a:extLst>
          </p:cNvPr>
          <p:cNvSpPr txBox="1">
            <a:spLocks/>
          </p:cNvSpPr>
          <p:nvPr/>
        </p:nvSpPr>
        <p:spPr>
          <a:xfrm>
            <a:off x="838200" y="260350"/>
            <a:ext cx="10515600" cy="1177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  <a:t>Partner</a:t>
            </a:r>
            <a:b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合作伙伴</a:t>
            </a:r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9C241869-7C32-4836-BF83-9EF9D0F36D21}"/>
              </a:ext>
            </a:extLst>
          </p:cNvPr>
          <p:cNvSpPr/>
          <p:nvPr/>
        </p:nvSpPr>
        <p:spPr>
          <a:xfrm>
            <a:off x="838200" y="1718474"/>
            <a:ext cx="10515600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GB" altLang="zh-CN" sz="3200" b="1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GB" altLang="zh-CN" sz="3200" b="1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 altLang="zh-CN" sz="24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 b="1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战略合作伙伴 </a:t>
            </a:r>
            <a:r>
              <a:rPr lang="en-US" altLang="zh-CN" sz="2400" b="1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Strategic Collaboration Partner </a:t>
            </a:r>
            <a:endParaRPr lang="en-GB" altLang="zh-CN" sz="2400" b="1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 b="1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核心算法供应伙伴 </a:t>
            </a:r>
            <a:r>
              <a:rPr lang="en-US" altLang="zh-CN" sz="2400" b="1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Core Algorithm Provider </a:t>
            </a:r>
            <a:endParaRPr lang="en-GB" altLang="zh-CN" sz="2400" b="1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 b="1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云计算平台供应伙伴 </a:t>
            </a:r>
            <a:r>
              <a:rPr lang="en-US" altLang="zh-CN" sz="2400" b="1" dirty="0" err="1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SolveEngine</a:t>
            </a:r>
            <a:r>
              <a:rPr lang="en-US" altLang="zh-CN" sz="2400" b="1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 Provider </a:t>
            </a:r>
            <a:endParaRPr lang="en-GB" altLang="zh-CN" sz="2400" b="1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 b="1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远程技术顾问 </a:t>
            </a:r>
            <a:r>
              <a:rPr lang="en-US" altLang="zh-CN" sz="2400" b="1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Distant Technical Advisory </a:t>
            </a:r>
            <a:endParaRPr lang="en-GB" altLang="zh-CN" sz="2400" b="1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lvl="1"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GB" altLang="zh-CN" sz="24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dirty="0" err="1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Satalia</a:t>
            </a:r>
            <a:r>
              <a:rPr lang="en-US" altLang="zh-CN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 </a:t>
            </a:r>
            <a:r>
              <a:rPr lang="zh-CN" altLang="en-US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是一家应用人工智能咨询公司，总部设在英国伦敦，在世界范围开展业务</a:t>
            </a:r>
            <a:endParaRPr lang="en-GB" altLang="zh-CN" sz="20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拥有</a:t>
            </a:r>
            <a:r>
              <a:rPr lang="en-GB" altLang="zh-CN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100</a:t>
            </a:r>
            <a:r>
              <a:rPr lang="zh-CN" altLang="en-US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多名技术雇员，其中约</a:t>
            </a:r>
            <a:r>
              <a:rPr lang="en-GB" altLang="zh-CN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20</a:t>
            </a:r>
            <a:r>
              <a:rPr lang="en-US" altLang="zh-CN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%</a:t>
            </a:r>
            <a:r>
              <a:rPr lang="zh-CN" altLang="en-US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拥有博士及以上学位</a:t>
            </a:r>
            <a:endParaRPr lang="en-GB" altLang="zh-CN" sz="20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大客户包括：英国广播公司，英国电信，特易购，普华永道，</a:t>
            </a:r>
            <a:r>
              <a:rPr lang="en-US" altLang="zh-CN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DHL</a:t>
            </a:r>
            <a:r>
              <a:rPr lang="zh-CN" altLang="en-US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等等</a:t>
            </a:r>
            <a:endParaRPr lang="en-GB" altLang="zh-CN" sz="20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3A53C3F-4C02-4689-9962-DBDE1BE06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776" y="2115995"/>
            <a:ext cx="2316840" cy="4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20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B8DCE-846B-4C28-8B16-72DE88EBE155}"/>
              </a:ext>
            </a:extLst>
          </p:cNvPr>
          <p:cNvSpPr txBox="1">
            <a:spLocks/>
          </p:cNvSpPr>
          <p:nvPr/>
        </p:nvSpPr>
        <p:spPr>
          <a:xfrm>
            <a:off x="838200" y="260350"/>
            <a:ext cx="10515600" cy="1177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  <a:t>Partner</a:t>
            </a:r>
            <a:b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合作伙伴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5994C-082A-403C-B1DC-214C7F1E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" t="34189" r="9027" b="26169"/>
          <a:stretch/>
        </p:blipFill>
        <p:spPr>
          <a:xfrm>
            <a:off x="965200" y="1915129"/>
            <a:ext cx="3879542" cy="962538"/>
          </a:xfrm>
          <a:prstGeom prst="rect">
            <a:avLst/>
          </a:prstGeom>
        </p:spPr>
      </p:pic>
      <p:sp>
        <p:nvSpPr>
          <p:cNvPr id="7" name="矩形 9">
            <a:extLst>
              <a:ext uri="{FF2B5EF4-FFF2-40B4-BE49-F238E27FC236}">
                <a16:creationId xmlns:a16="http://schemas.microsoft.com/office/drawing/2014/main" id="{C970F4F4-8E9E-4B46-90F5-4FBAD176A126}"/>
              </a:ext>
            </a:extLst>
          </p:cNvPr>
          <p:cNvSpPr/>
          <p:nvPr/>
        </p:nvSpPr>
        <p:spPr>
          <a:xfrm>
            <a:off x="711200" y="2055837"/>
            <a:ext cx="105156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GB" altLang="zh-CN" sz="3200" b="1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					</a:t>
            </a:r>
            <a:r>
              <a:rPr lang="zh-CN" altLang="en-US" sz="32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启发式算法实验室</a:t>
            </a:r>
            <a:endParaRPr lang="en-GB" altLang="zh-CN" sz="3200" b="1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GB" altLang="zh-CN" sz="3200" b="1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 altLang="zh-CN" sz="2400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 b="1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合作伙伴 </a:t>
            </a:r>
            <a:r>
              <a:rPr lang="en-US" altLang="zh-CN" sz="2400" b="1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Collaboration Partner </a:t>
            </a:r>
          </a:p>
          <a:p>
            <a:pPr lvl="1"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GB" altLang="zh-CN" sz="24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合作主要集中在启发式算法的应用和推广</a:t>
            </a:r>
            <a:endParaRPr lang="en-GB" altLang="zh-CN" sz="20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其他合作包括软件工程（开发、测试、维护等）方面</a:t>
            </a:r>
            <a:endParaRPr lang="en-GB" altLang="zh-CN" sz="20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产品研发方面的合作</a:t>
            </a:r>
            <a:endParaRPr lang="en-GB" altLang="zh-CN" sz="20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9671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2286DB-DEBD-4D59-981F-33C0D90C6E9B}"/>
              </a:ext>
            </a:extLst>
          </p:cNvPr>
          <p:cNvSpPr/>
          <p:nvPr/>
        </p:nvSpPr>
        <p:spPr>
          <a:xfrm>
            <a:off x="4580751" y="2613392"/>
            <a:ext cx="3030497" cy="1631216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altLang="zh-CN" sz="44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Thanks !</a:t>
            </a:r>
          </a:p>
          <a:p>
            <a:r>
              <a:rPr lang="zh-CN" altLang="en-US" sz="54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谢谢您 ！</a:t>
            </a:r>
            <a:endParaRPr lang="en-US" sz="5400" b="1" dirty="0">
              <a:ln w="9525">
                <a:noFill/>
                <a:prstDash val="solid"/>
              </a:ln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3857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2286DB-DEBD-4D59-981F-33C0D90C6E9B}"/>
              </a:ext>
            </a:extLst>
          </p:cNvPr>
          <p:cNvSpPr/>
          <p:nvPr/>
        </p:nvSpPr>
        <p:spPr>
          <a:xfrm>
            <a:off x="1792515" y="2782669"/>
            <a:ext cx="6747202" cy="1292662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altLang="zh-CN" sz="36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For More Information …</a:t>
            </a:r>
          </a:p>
          <a:p>
            <a:r>
              <a:rPr lang="zh-CN" altLang="en-US" sz="40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Elephant" panose="02020904090505020303" pitchFamily="18" charset="0"/>
              </a:rPr>
              <a:t>如您需要了解更多信息 </a:t>
            </a:r>
            <a:r>
              <a:rPr lang="en-GB" altLang="zh-CN" sz="40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Elephant" panose="02020904090505020303" pitchFamily="18" charset="0"/>
              </a:rPr>
              <a:t>…</a:t>
            </a:r>
            <a:endParaRPr lang="en-US" sz="4000" b="1" dirty="0">
              <a:ln w="9525">
                <a:noFill/>
                <a:prstDash val="solid"/>
              </a:ln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680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2286DB-DEBD-4D59-981F-33C0D90C6E9B}"/>
              </a:ext>
            </a:extLst>
          </p:cNvPr>
          <p:cNvSpPr/>
          <p:nvPr/>
        </p:nvSpPr>
        <p:spPr>
          <a:xfrm>
            <a:off x="2303503" y="1582340"/>
            <a:ext cx="6747202" cy="4124206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zh-CN" altLang="en-US" sz="32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联系方式：</a:t>
            </a:r>
            <a:endParaRPr lang="en-GB" altLang="zh-CN" sz="3200" b="1" dirty="0">
              <a:ln w="9525">
                <a:noFill/>
                <a:prstDash val="solid"/>
              </a:ln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endParaRPr lang="en-GB" altLang="zh-CN" sz="3200" dirty="0">
              <a:ln w="9525">
                <a:noFill/>
                <a:prstDash val="solid"/>
              </a:ln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en-US" altLang="zh-CN" sz="2800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Mobile </a:t>
            </a:r>
            <a:r>
              <a:rPr lang="zh-CN" altLang="en-US" sz="2800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手机：</a:t>
            </a:r>
            <a:r>
              <a:rPr lang="en-GB" altLang="zh-CN" sz="2800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Elephant" panose="02020904090505020303" pitchFamily="18" charset="0"/>
                <a:ea typeface="本墨绪圆" panose="02000000000000000000" pitchFamily="2" charset="-122"/>
              </a:rPr>
              <a:t>+86 </a:t>
            </a:r>
            <a:r>
              <a:rPr lang="en-GB" altLang="zh-CN" sz="2800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  <a:ea typeface="本墨绪圆" panose="02000000000000000000" pitchFamily="2" charset="-122"/>
              </a:rPr>
              <a:t>1700 1188 889 </a:t>
            </a:r>
          </a:p>
          <a:p>
            <a:r>
              <a:rPr lang="en-US" altLang="zh-CN" sz="2800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Email :</a:t>
            </a:r>
            <a:r>
              <a:rPr lang="zh-CN" altLang="en-US" sz="2800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 </a:t>
            </a:r>
            <a:r>
              <a:rPr lang="en-US" altLang="zh-CN" sz="2800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  <a:ea typeface="本墨绪圆" panose="02000000000000000000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Contact@artifactor.com.cn</a:t>
            </a:r>
            <a:endParaRPr lang="en-US" altLang="zh-CN" sz="2800" dirty="0">
              <a:ln w="9525">
                <a:noFill/>
                <a:prstDash val="solid"/>
              </a:ln>
              <a:solidFill>
                <a:srgbClr val="EAD085"/>
              </a:solidFill>
              <a:latin typeface="Elephant" panose="02020904090505020303" pitchFamily="18" charset="0"/>
              <a:ea typeface="本墨绪圆" panose="02000000000000000000" pitchFamily="2" charset="-122"/>
            </a:endParaRPr>
          </a:p>
          <a:p>
            <a:r>
              <a:rPr lang="zh-CN" altLang="en-US" sz="2800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公众号</a:t>
            </a:r>
            <a:r>
              <a:rPr lang="en-US" altLang="zh-CN" sz="2800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:</a:t>
            </a:r>
            <a:r>
              <a:rPr lang="zh-CN" altLang="en-US" sz="2800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 </a:t>
            </a:r>
            <a:r>
              <a:rPr lang="en-US" altLang="zh-CN" sz="2800" dirty="0" err="1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  <a:ea typeface="本墨绪圆" panose="02000000000000000000" pitchFamily="2" charset="-122"/>
              </a:rPr>
              <a:t>ArtifactorTech</a:t>
            </a:r>
            <a:endParaRPr lang="en-US" altLang="zh-CN" sz="2800" dirty="0">
              <a:ln w="9525">
                <a:noFill/>
                <a:prstDash val="solid"/>
              </a:ln>
              <a:solidFill>
                <a:srgbClr val="EAD085"/>
              </a:solidFill>
              <a:latin typeface="Elephant" panose="02020904090505020303" pitchFamily="18" charset="0"/>
              <a:ea typeface="本墨绪圆" panose="02000000000000000000" pitchFamily="2" charset="-122"/>
            </a:endParaRPr>
          </a:p>
          <a:p>
            <a:r>
              <a:rPr lang="zh-CN" altLang="en-US" sz="2800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官方网址：</a:t>
            </a:r>
            <a:r>
              <a:rPr lang="en-US" altLang="zh-CN" sz="2800" dirty="0" err="1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  <a:ea typeface="本墨绪圆" panose="02000000000000000000" pitchFamily="2" charset="-122"/>
              </a:rPr>
              <a:t>Artifactor</a:t>
            </a:r>
            <a:r>
              <a:rPr lang="en-GB" altLang="zh-CN" sz="2800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  <a:ea typeface="本墨绪圆" panose="02000000000000000000" pitchFamily="2" charset="-122"/>
              </a:rPr>
              <a:t>.</a:t>
            </a:r>
            <a:r>
              <a:rPr lang="en-US" altLang="zh-CN" sz="2800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  <a:ea typeface="本墨绪圆" panose="02000000000000000000" pitchFamily="2" charset="-122"/>
              </a:rPr>
              <a:t>Tech </a:t>
            </a:r>
          </a:p>
          <a:p>
            <a:endParaRPr lang="en-US" sz="2800" dirty="0">
              <a:ln w="9525">
                <a:noFill/>
                <a:prstDash val="solid"/>
              </a:ln>
              <a:solidFill>
                <a:srgbClr val="05E1E1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sz="2800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深圳市龙华区东环一路</a:t>
            </a:r>
            <a:endParaRPr lang="en-GB" altLang="zh-CN" sz="2800" dirty="0">
              <a:ln w="9525">
                <a:noFill/>
                <a:prstDash val="solid"/>
              </a:ln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en-US" altLang="zh-CN" sz="2800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1980</a:t>
            </a:r>
            <a:r>
              <a:rPr lang="zh-CN" altLang="en-US" sz="2800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科技文化产业园</a:t>
            </a:r>
            <a:r>
              <a:rPr lang="en-US" altLang="zh-CN" sz="2800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2</a:t>
            </a:r>
            <a:r>
              <a:rPr lang="zh-CN" altLang="en-US" sz="2800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号楼</a:t>
            </a:r>
            <a:r>
              <a:rPr lang="en-US" altLang="zh-CN" sz="2800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303A</a:t>
            </a:r>
            <a:endParaRPr lang="en-US" sz="2800" dirty="0">
              <a:ln w="9525">
                <a:noFill/>
                <a:prstDash val="solid"/>
              </a:ln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9198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>
            <a:extLst>
              <a:ext uri="{FF2B5EF4-FFF2-40B4-BE49-F238E27FC236}">
                <a16:creationId xmlns:a16="http://schemas.microsoft.com/office/drawing/2014/main" id="{DB0B2359-8A65-40F4-9A76-4A95030261DE}"/>
              </a:ext>
            </a:extLst>
          </p:cNvPr>
          <p:cNvSpPr txBox="1"/>
          <p:nvPr/>
        </p:nvSpPr>
        <p:spPr>
          <a:xfrm>
            <a:off x="0" y="649605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Copyright Reserved 2019        </a:t>
            </a:r>
            <a:r>
              <a:rPr lang="en-US" altLang="zh-CN" sz="1200" dirty="0" err="1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Artifactor</a:t>
            </a:r>
            <a:r>
              <a:rPr lang="en-US" altLang="zh-CN" sz="1200" dirty="0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 Technology </a:t>
            </a:r>
            <a:r>
              <a:rPr lang="en-GB" altLang="zh-CN" sz="1200" dirty="0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(Shenzhen) Co. Ltd.        </a:t>
            </a:r>
            <a:r>
              <a: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智因科技（深圳）有限公司</a:t>
            </a:r>
            <a:endParaRPr lang="en-GB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流程图: 手动输入 10">
            <a:extLst>
              <a:ext uri="{FF2B5EF4-FFF2-40B4-BE49-F238E27FC236}">
                <a16:creationId xmlns:a16="http://schemas.microsoft.com/office/drawing/2014/main" id="{85DF672D-527D-46DA-B866-156A9A695447}"/>
              </a:ext>
            </a:extLst>
          </p:cNvPr>
          <p:cNvSpPr/>
          <p:nvPr/>
        </p:nvSpPr>
        <p:spPr>
          <a:xfrm rot="-5400000">
            <a:off x="9163684" y="-1066178"/>
            <a:ext cx="1062990" cy="5379085"/>
          </a:xfrm>
          <a:prstGeom prst="flowChartManualInput">
            <a:avLst/>
          </a:prstGeom>
          <a:solidFill>
            <a:srgbClr val="F2F2F2">
              <a:alpha val="29803"/>
            </a:srgbClr>
          </a:solidFill>
          <a:ln w="12700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4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1D822788-0637-4BFC-BE55-D90CA4614BA5}"/>
              </a:ext>
            </a:extLst>
          </p:cNvPr>
          <p:cNvSpPr/>
          <p:nvPr/>
        </p:nvSpPr>
        <p:spPr>
          <a:xfrm flipH="1">
            <a:off x="7968019" y="1233239"/>
            <a:ext cx="3800600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EAD085"/>
                </a:solidFill>
                <a:latin typeface="黑体" panose="02010609060101010101" pitchFamily="49" charset="-122"/>
                <a:ea typeface="黑体" panose="02010609060101010101" pitchFamily="49" charset="-122"/>
                <a:sym typeface="方正兰亭黑_GBK" pitchFamily="2" charset="-122"/>
              </a:rPr>
              <a:t>目录 </a:t>
            </a:r>
            <a:r>
              <a:rPr lang="en-US" altLang="zh-CN" sz="4000" b="1" dirty="0">
                <a:solidFill>
                  <a:srgbClr val="EAD085"/>
                </a:solidFill>
                <a:latin typeface="黑体" panose="02010609060101010101" pitchFamily="49" charset="-122"/>
                <a:ea typeface="黑体" panose="02010609060101010101" pitchFamily="49" charset="-122"/>
                <a:sym typeface="方正兰亭黑_GBK" pitchFamily="2" charset="-122"/>
              </a:rPr>
              <a:t>/ </a:t>
            </a:r>
            <a:r>
              <a:rPr lang="en-US" altLang="zh-CN" sz="3200" b="1" dirty="0">
                <a:solidFill>
                  <a:srgbClr val="EAD085"/>
                </a:solidFill>
                <a:latin typeface="黑体" panose="02010609060101010101" pitchFamily="49" charset="-122"/>
                <a:ea typeface="黑体" panose="02010609060101010101" pitchFamily="49" charset="-122"/>
                <a:sym typeface="方正兰亭黑_GBK" pitchFamily="2" charset="-122"/>
              </a:rPr>
              <a:t>CONTENTS</a:t>
            </a:r>
            <a:endParaRPr lang="en-US" altLang="zh-CN" b="1" dirty="0">
              <a:solidFill>
                <a:srgbClr val="EAD085"/>
              </a:solidFill>
              <a:latin typeface="黑体" panose="02010609060101010101" pitchFamily="49" charset="-122"/>
              <a:ea typeface="黑体" panose="02010609060101010101" pitchFamily="49" charset="-122"/>
              <a:sym typeface="方正兰亭黑_GBK" pitchFamily="2" charset="-122"/>
            </a:endParaRPr>
          </a:p>
        </p:txBody>
      </p:sp>
      <p:sp>
        <p:nvSpPr>
          <p:cNvPr id="23" name="文本框 10">
            <a:extLst>
              <a:ext uri="{FF2B5EF4-FFF2-40B4-BE49-F238E27FC236}">
                <a16:creationId xmlns:a16="http://schemas.microsoft.com/office/drawing/2014/main" id="{9EB1E48E-D20C-4499-9A9F-B08A7BABF070}"/>
              </a:ext>
            </a:extLst>
          </p:cNvPr>
          <p:cNvSpPr txBox="1"/>
          <p:nvPr/>
        </p:nvSpPr>
        <p:spPr>
          <a:xfrm>
            <a:off x="2128792" y="4186566"/>
            <a:ext cx="1345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EAD085"/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</a:rPr>
              <a:t>经济概述</a:t>
            </a:r>
            <a:endParaRPr lang="zh-CN" altLang="en-US" sz="2200" b="1" dirty="0">
              <a:solidFill>
                <a:srgbClr val="EAD085"/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sym typeface="+mn-ea"/>
            </a:endParaRPr>
          </a:p>
        </p:txBody>
      </p:sp>
      <p:sp>
        <p:nvSpPr>
          <p:cNvPr id="26" name="文本框 11">
            <a:extLst>
              <a:ext uri="{FF2B5EF4-FFF2-40B4-BE49-F238E27FC236}">
                <a16:creationId xmlns:a16="http://schemas.microsoft.com/office/drawing/2014/main" id="{AC08FBD5-4712-49BF-AB17-5C1D13708796}"/>
              </a:ext>
            </a:extLst>
          </p:cNvPr>
          <p:cNvSpPr txBox="1"/>
          <p:nvPr/>
        </p:nvSpPr>
        <p:spPr>
          <a:xfrm>
            <a:off x="3819803" y="4191135"/>
            <a:ext cx="1345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EAD085"/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</a:rPr>
              <a:t>优化设计</a:t>
            </a:r>
            <a:endParaRPr lang="zh-CN" altLang="en-US" sz="2200" b="1" dirty="0">
              <a:solidFill>
                <a:srgbClr val="EAD085"/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sym typeface="+mn-ea"/>
            </a:endParaRPr>
          </a:p>
        </p:txBody>
      </p:sp>
      <p:sp>
        <p:nvSpPr>
          <p:cNvPr id="28" name="文本框 13">
            <a:extLst>
              <a:ext uri="{FF2B5EF4-FFF2-40B4-BE49-F238E27FC236}">
                <a16:creationId xmlns:a16="http://schemas.microsoft.com/office/drawing/2014/main" id="{7EE8AC7F-1FDA-438E-BA42-8B4A975D4361}"/>
              </a:ext>
            </a:extLst>
          </p:cNvPr>
          <p:cNvSpPr txBox="1"/>
          <p:nvPr/>
        </p:nvSpPr>
        <p:spPr>
          <a:xfrm>
            <a:off x="5535860" y="4186566"/>
            <a:ext cx="1345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EAD085"/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</a:rPr>
              <a:t>智因科技</a:t>
            </a:r>
            <a:endParaRPr lang="zh-CN" altLang="en-US" sz="2200" b="1" dirty="0">
              <a:solidFill>
                <a:srgbClr val="EAD085"/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sym typeface="+mn-ea"/>
            </a:endParaRPr>
          </a:p>
        </p:txBody>
      </p:sp>
      <p:sp>
        <p:nvSpPr>
          <p:cNvPr id="30" name="文本框 15">
            <a:extLst>
              <a:ext uri="{FF2B5EF4-FFF2-40B4-BE49-F238E27FC236}">
                <a16:creationId xmlns:a16="http://schemas.microsoft.com/office/drawing/2014/main" id="{B6AE0670-31B0-4935-9CEF-76FE2F1C56EB}"/>
              </a:ext>
            </a:extLst>
          </p:cNvPr>
          <p:cNvSpPr txBox="1"/>
          <p:nvPr/>
        </p:nvSpPr>
        <p:spPr>
          <a:xfrm>
            <a:off x="7172816" y="4186566"/>
            <a:ext cx="1345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EAD085"/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</a:rPr>
              <a:t>合作案例</a:t>
            </a:r>
            <a:endParaRPr lang="zh-CN" altLang="en-US" sz="2200" b="1" dirty="0">
              <a:solidFill>
                <a:srgbClr val="EAD085"/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sym typeface="+mn-ea"/>
            </a:endParaRPr>
          </a:p>
        </p:txBody>
      </p:sp>
      <p:sp>
        <p:nvSpPr>
          <p:cNvPr id="34" name="矩形 109">
            <a:extLst>
              <a:ext uri="{FF2B5EF4-FFF2-40B4-BE49-F238E27FC236}">
                <a16:creationId xmlns:a16="http://schemas.microsoft.com/office/drawing/2014/main" id="{70CE6675-1586-4A98-A829-BC56302BED8A}"/>
              </a:ext>
            </a:extLst>
          </p:cNvPr>
          <p:cNvSpPr/>
          <p:nvPr/>
        </p:nvSpPr>
        <p:spPr>
          <a:xfrm>
            <a:off x="1482188" y="3507386"/>
            <a:ext cx="958850" cy="4571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b="1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35" name="椭圆 156">
            <a:extLst>
              <a:ext uri="{FF2B5EF4-FFF2-40B4-BE49-F238E27FC236}">
                <a16:creationId xmlns:a16="http://schemas.microsoft.com/office/drawing/2014/main" id="{98E07219-A900-4151-8F06-75451075762D}"/>
              </a:ext>
            </a:extLst>
          </p:cNvPr>
          <p:cNvSpPr/>
          <p:nvPr/>
        </p:nvSpPr>
        <p:spPr>
          <a:xfrm>
            <a:off x="2441037" y="3169846"/>
            <a:ext cx="720798" cy="720798"/>
          </a:xfrm>
          <a:prstGeom prst="ellipse">
            <a:avLst/>
          </a:prstGeom>
          <a:solidFill>
            <a:schemeClr val="bg1">
              <a:alpha val="30000"/>
            </a:schemeClr>
          </a:solidFill>
          <a:ln w="127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400" b="1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37" name="矩形 109">
            <a:extLst>
              <a:ext uri="{FF2B5EF4-FFF2-40B4-BE49-F238E27FC236}">
                <a16:creationId xmlns:a16="http://schemas.microsoft.com/office/drawing/2014/main" id="{5E86BA01-E18F-4882-A167-7620E6708F93}"/>
              </a:ext>
            </a:extLst>
          </p:cNvPr>
          <p:cNvSpPr/>
          <p:nvPr/>
        </p:nvSpPr>
        <p:spPr>
          <a:xfrm>
            <a:off x="3161835" y="3508984"/>
            <a:ext cx="958850" cy="4571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b="1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38" name="椭圆 156">
            <a:extLst>
              <a:ext uri="{FF2B5EF4-FFF2-40B4-BE49-F238E27FC236}">
                <a16:creationId xmlns:a16="http://schemas.microsoft.com/office/drawing/2014/main" id="{665F25D0-7BF1-4E70-A6CF-D72191D9DA21}"/>
              </a:ext>
            </a:extLst>
          </p:cNvPr>
          <p:cNvSpPr/>
          <p:nvPr/>
        </p:nvSpPr>
        <p:spPr>
          <a:xfrm>
            <a:off x="4120684" y="3171444"/>
            <a:ext cx="720798" cy="720798"/>
          </a:xfrm>
          <a:prstGeom prst="ellipse">
            <a:avLst/>
          </a:prstGeom>
          <a:solidFill>
            <a:schemeClr val="bg1">
              <a:alpha val="30000"/>
            </a:schemeClr>
          </a:solidFill>
          <a:ln w="127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400" b="1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39" name="矩形 109">
            <a:extLst>
              <a:ext uri="{FF2B5EF4-FFF2-40B4-BE49-F238E27FC236}">
                <a16:creationId xmlns:a16="http://schemas.microsoft.com/office/drawing/2014/main" id="{9CA88226-62A4-42E9-9D46-B8735834D940}"/>
              </a:ext>
            </a:extLst>
          </p:cNvPr>
          <p:cNvSpPr/>
          <p:nvPr/>
        </p:nvSpPr>
        <p:spPr>
          <a:xfrm>
            <a:off x="4841482" y="3508984"/>
            <a:ext cx="958850" cy="4571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b="1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40" name="椭圆 156">
            <a:extLst>
              <a:ext uri="{FF2B5EF4-FFF2-40B4-BE49-F238E27FC236}">
                <a16:creationId xmlns:a16="http://schemas.microsoft.com/office/drawing/2014/main" id="{1F5C25F7-0F2E-4467-9240-3FCBC706345F}"/>
              </a:ext>
            </a:extLst>
          </p:cNvPr>
          <p:cNvSpPr/>
          <p:nvPr/>
        </p:nvSpPr>
        <p:spPr>
          <a:xfrm>
            <a:off x="5800331" y="3171444"/>
            <a:ext cx="720798" cy="720798"/>
          </a:xfrm>
          <a:prstGeom prst="ellipse">
            <a:avLst/>
          </a:prstGeom>
          <a:solidFill>
            <a:schemeClr val="bg1">
              <a:alpha val="30000"/>
            </a:schemeClr>
          </a:solidFill>
          <a:ln w="127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400" b="1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41" name="矩形 109">
            <a:extLst>
              <a:ext uri="{FF2B5EF4-FFF2-40B4-BE49-F238E27FC236}">
                <a16:creationId xmlns:a16="http://schemas.microsoft.com/office/drawing/2014/main" id="{7C1F8E83-028B-4DE2-89FD-BCD359C0E1C9}"/>
              </a:ext>
            </a:extLst>
          </p:cNvPr>
          <p:cNvSpPr/>
          <p:nvPr/>
        </p:nvSpPr>
        <p:spPr>
          <a:xfrm>
            <a:off x="6526212" y="3508984"/>
            <a:ext cx="958850" cy="4571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b="1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42" name="椭圆 156">
            <a:extLst>
              <a:ext uri="{FF2B5EF4-FFF2-40B4-BE49-F238E27FC236}">
                <a16:creationId xmlns:a16="http://schemas.microsoft.com/office/drawing/2014/main" id="{F0A80A58-573C-45E3-825F-48CCC1DED4DE}"/>
              </a:ext>
            </a:extLst>
          </p:cNvPr>
          <p:cNvSpPr/>
          <p:nvPr/>
        </p:nvSpPr>
        <p:spPr>
          <a:xfrm>
            <a:off x="7485061" y="3171444"/>
            <a:ext cx="720798" cy="720798"/>
          </a:xfrm>
          <a:prstGeom prst="ellipse">
            <a:avLst/>
          </a:prstGeom>
          <a:solidFill>
            <a:schemeClr val="bg1">
              <a:alpha val="30000"/>
            </a:schemeClr>
          </a:solidFill>
          <a:ln w="127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400" b="1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43" name="矩形 109">
            <a:extLst>
              <a:ext uri="{FF2B5EF4-FFF2-40B4-BE49-F238E27FC236}">
                <a16:creationId xmlns:a16="http://schemas.microsoft.com/office/drawing/2014/main" id="{6C0ECA49-BB5D-4602-9DA7-9981DACD0FA2}"/>
              </a:ext>
            </a:extLst>
          </p:cNvPr>
          <p:cNvSpPr/>
          <p:nvPr/>
        </p:nvSpPr>
        <p:spPr>
          <a:xfrm>
            <a:off x="8206429" y="3508984"/>
            <a:ext cx="958850" cy="4571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b="1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44" name="椭圆 156">
            <a:extLst>
              <a:ext uri="{FF2B5EF4-FFF2-40B4-BE49-F238E27FC236}">
                <a16:creationId xmlns:a16="http://schemas.microsoft.com/office/drawing/2014/main" id="{B757F8A1-A4D9-4FD1-8C50-5F1DB6E63AF6}"/>
              </a:ext>
            </a:extLst>
          </p:cNvPr>
          <p:cNvSpPr/>
          <p:nvPr/>
        </p:nvSpPr>
        <p:spPr>
          <a:xfrm>
            <a:off x="9165278" y="3171444"/>
            <a:ext cx="720798" cy="720798"/>
          </a:xfrm>
          <a:prstGeom prst="ellipse">
            <a:avLst/>
          </a:prstGeom>
          <a:solidFill>
            <a:schemeClr val="bg1">
              <a:alpha val="30000"/>
            </a:schemeClr>
          </a:solidFill>
          <a:ln w="127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400" b="1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45" name="矩形 109">
            <a:extLst>
              <a:ext uri="{FF2B5EF4-FFF2-40B4-BE49-F238E27FC236}">
                <a16:creationId xmlns:a16="http://schemas.microsoft.com/office/drawing/2014/main" id="{4F25E038-2B0A-42E1-9C40-F5FE6603184B}"/>
              </a:ext>
            </a:extLst>
          </p:cNvPr>
          <p:cNvSpPr/>
          <p:nvPr/>
        </p:nvSpPr>
        <p:spPr>
          <a:xfrm>
            <a:off x="9886076" y="3501962"/>
            <a:ext cx="958850" cy="4571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b="1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5B53E3-67D4-4843-A319-7934637C0485}"/>
              </a:ext>
            </a:extLst>
          </p:cNvPr>
          <p:cNvSpPr txBox="1"/>
          <p:nvPr/>
        </p:nvSpPr>
        <p:spPr>
          <a:xfrm>
            <a:off x="2547891" y="3295835"/>
            <a:ext cx="5149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01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1F4FDE4-8924-44C1-B293-9258EEA6BAE1}"/>
              </a:ext>
            </a:extLst>
          </p:cNvPr>
          <p:cNvSpPr txBox="1"/>
          <p:nvPr/>
        </p:nvSpPr>
        <p:spPr>
          <a:xfrm>
            <a:off x="4201171" y="3296621"/>
            <a:ext cx="5951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02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E2D17A-63C4-4A97-A5AB-6E0300AF4AF2}"/>
              </a:ext>
            </a:extLst>
          </p:cNvPr>
          <p:cNvSpPr txBox="1"/>
          <p:nvPr/>
        </p:nvSpPr>
        <p:spPr>
          <a:xfrm>
            <a:off x="5895879" y="3309760"/>
            <a:ext cx="6074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03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497E45-B3EC-4B0A-B129-C1687A24A6F1}"/>
              </a:ext>
            </a:extLst>
          </p:cNvPr>
          <p:cNvSpPr txBox="1"/>
          <p:nvPr/>
        </p:nvSpPr>
        <p:spPr>
          <a:xfrm>
            <a:off x="7577871" y="3327279"/>
            <a:ext cx="6074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04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BF76E6-997D-42C1-902E-B5EEBEB966BF}"/>
              </a:ext>
            </a:extLst>
          </p:cNvPr>
          <p:cNvSpPr txBox="1"/>
          <p:nvPr/>
        </p:nvSpPr>
        <p:spPr>
          <a:xfrm>
            <a:off x="9237450" y="3309760"/>
            <a:ext cx="6000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05</a:t>
            </a:r>
          </a:p>
        </p:txBody>
      </p:sp>
      <p:sp>
        <p:nvSpPr>
          <p:cNvPr id="51" name="文本框 15">
            <a:extLst>
              <a:ext uri="{FF2B5EF4-FFF2-40B4-BE49-F238E27FC236}">
                <a16:creationId xmlns:a16="http://schemas.microsoft.com/office/drawing/2014/main" id="{FD440E70-51F4-4095-9877-1753C433136A}"/>
              </a:ext>
            </a:extLst>
          </p:cNvPr>
          <p:cNvSpPr txBox="1"/>
          <p:nvPr/>
        </p:nvSpPr>
        <p:spPr>
          <a:xfrm>
            <a:off x="8824440" y="4197137"/>
            <a:ext cx="1345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+mn-ea"/>
              </a:rPr>
              <a:t>团队介绍</a:t>
            </a:r>
            <a:endParaRPr lang="zh-CN" altLang="en-US" sz="2200" b="1" dirty="0">
              <a:solidFill>
                <a:srgbClr val="EAD085"/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0077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911D568-5C7B-4F99-88D8-90975BA05C81}"/>
              </a:ext>
            </a:extLst>
          </p:cNvPr>
          <p:cNvSpPr/>
          <p:nvPr/>
        </p:nvSpPr>
        <p:spPr>
          <a:xfrm>
            <a:off x="1378259" y="3264313"/>
            <a:ext cx="389081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b="1" cap="none" spc="600" dirty="0">
                <a:ln w="2857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智因科技</a:t>
            </a:r>
            <a:endParaRPr lang="en-GB" altLang="zh-CN" sz="6600" b="1" cap="none" spc="600" dirty="0">
              <a:ln w="28575">
                <a:noFill/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986459-7E85-49E0-8817-B8690D7B9E3D}"/>
              </a:ext>
            </a:extLst>
          </p:cNvPr>
          <p:cNvSpPr/>
          <p:nvPr/>
        </p:nvSpPr>
        <p:spPr>
          <a:xfrm>
            <a:off x="6929291" y="2321004"/>
            <a:ext cx="442941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1" cap="none" spc="0" dirty="0">
                <a:ln w="28575">
                  <a:noFill/>
                  <a:prstDash val="solid"/>
                </a:ln>
                <a:solidFill>
                  <a:srgbClr val="EAD0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AI × Decision Science</a:t>
            </a:r>
            <a:endParaRPr lang="en-GB" altLang="zh-CN" sz="3000" b="1" cap="none" spc="0" dirty="0">
              <a:ln w="28575">
                <a:noFill/>
                <a:prstDash val="solid"/>
              </a:ln>
              <a:solidFill>
                <a:srgbClr val="EAD08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lephant" panose="02020904090505020303" pitchFamily="18" charset="0"/>
            </a:endParaRPr>
          </a:p>
          <a:p>
            <a:pPr algn="ctr"/>
            <a:r>
              <a:rPr lang="zh-CN" altLang="en-US" sz="3600" b="1" cap="none" spc="0" dirty="0">
                <a:ln w="2857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人工智能 </a:t>
            </a:r>
            <a:r>
              <a:rPr lang="en-US" altLang="zh-CN" sz="3600" b="1" cap="none" spc="0" dirty="0">
                <a:ln w="2857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×</a:t>
            </a:r>
            <a:r>
              <a:rPr lang="en-US" altLang="zh-CN" sz="3600" b="1" cap="none" spc="0" dirty="0">
                <a:ln w="28575">
                  <a:noFill/>
                  <a:prstDash val="solid"/>
                </a:ln>
                <a:solidFill>
                  <a:srgbClr val="05E1E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 </a:t>
            </a:r>
            <a:r>
              <a:rPr lang="zh-CN" altLang="en-US" sz="3600" b="1" cap="none" spc="0" dirty="0">
                <a:ln w="2857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决策科学</a:t>
            </a:r>
            <a:endParaRPr lang="en-GB" altLang="zh-CN" sz="3600" b="1" cap="none" spc="0" dirty="0">
              <a:ln w="28575">
                <a:noFill/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lephant" panose="02020904090505020303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E3059C-41C1-4672-83A8-406160B37524}"/>
              </a:ext>
            </a:extLst>
          </p:cNvPr>
          <p:cNvSpPr txBox="1"/>
          <p:nvPr/>
        </p:nvSpPr>
        <p:spPr>
          <a:xfrm>
            <a:off x="0" y="649605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Copyright Reserved 2019        </a:t>
            </a:r>
            <a:r>
              <a:rPr lang="en-US" altLang="zh-CN" sz="1200" dirty="0" err="1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Artifactor</a:t>
            </a:r>
            <a:r>
              <a:rPr lang="en-US" altLang="zh-CN" sz="1200" dirty="0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 Technology </a:t>
            </a:r>
            <a:r>
              <a:rPr lang="en-GB" altLang="zh-CN" sz="1200" dirty="0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(Shenzhen) Co. Ltd.        </a:t>
            </a:r>
            <a:r>
              <a: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智因科技（深圳）有限公司</a:t>
            </a:r>
            <a:endParaRPr lang="en-GB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88F06D-129B-451F-A3B9-0117E78B2CF0}"/>
              </a:ext>
            </a:extLst>
          </p:cNvPr>
          <p:cNvSpPr/>
          <p:nvPr/>
        </p:nvSpPr>
        <p:spPr>
          <a:xfrm>
            <a:off x="6096000" y="358332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000" b="1" dirty="0">
                <a:ln w="28575">
                  <a:noFill/>
                  <a:prstDash val="solid"/>
                </a:ln>
                <a:solidFill>
                  <a:srgbClr val="EAD0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Customized Full - Stack Solutions</a:t>
            </a:r>
          </a:p>
          <a:p>
            <a:pPr algn="ctr"/>
            <a:r>
              <a:rPr lang="zh-CN" altLang="en-US" sz="2700" b="1" cap="none" spc="0" dirty="0">
                <a:ln w="2857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定制化 全方位 企业解决方案</a:t>
            </a:r>
            <a:endParaRPr lang="en-GB" altLang="zh-CN" sz="2700" b="1" cap="none" spc="0" dirty="0">
              <a:ln w="28575">
                <a:noFill/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lephant" panose="0202090409050502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CA38E6-3644-4FB3-9931-864630757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8" t="57124" r="15398" b="25621"/>
          <a:stretch/>
        </p:blipFill>
        <p:spPr>
          <a:xfrm>
            <a:off x="1028520" y="2173222"/>
            <a:ext cx="4590289" cy="11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4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0F7923-CA48-458A-83B6-AEEBC698FBA1}"/>
              </a:ext>
            </a:extLst>
          </p:cNvPr>
          <p:cNvSpPr/>
          <p:nvPr/>
        </p:nvSpPr>
        <p:spPr>
          <a:xfrm>
            <a:off x="1729762" y="2628781"/>
            <a:ext cx="6639225" cy="1600438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altLang="zh-CN" sz="4800" b="1" dirty="0">
                <a:ln w="28575">
                  <a:noFill/>
                  <a:prstDash val="solid"/>
                </a:ln>
                <a:solidFill>
                  <a:srgbClr val="EAD0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Economic</a:t>
            </a:r>
            <a:r>
              <a:rPr lang="zh-CN" altLang="en-US" sz="4800" b="1" dirty="0">
                <a:ln w="28575">
                  <a:noFill/>
                  <a:prstDash val="solid"/>
                </a:ln>
                <a:solidFill>
                  <a:srgbClr val="EAD0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 </a:t>
            </a:r>
            <a:r>
              <a:rPr lang="en-US" altLang="zh-CN" sz="4800" b="1" dirty="0">
                <a:ln w="28575">
                  <a:noFill/>
                  <a:prstDash val="solid"/>
                </a:ln>
                <a:solidFill>
                  <a:srgbClr val="EAD0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Summary</a:t>
            </a:r>
            <a:endParaRPr lang="en-US" altLang="zh-CN" sz="4800" b="1" dirty="0">
              <a:ln w="9525">
                <a:noFill/>
                <a:prstDash val="solid"/>
              </a:ln>
              <a:solidFill>
                <a:srgbClr val="EAD08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Elephant" panose="02020904090505020303" pitchFamily="18" charset="0"/>
            </a:endParaRPr>
          </a:p>
          <a:p>
            <a:r>
              <a:rPr lang="zh-CN" altLang="en-US" sz="48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经济概述</a:t>
            </a:r>
            <a:endParaRPr lang="en-US" sz="2400" b="1" dirty="0">
              <a:ln w="9525">
                <a:noFill/>
                <a:prstDash val="solid"/>
              </a:ln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6065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  <a:t>Companies’</a:t>
            </a:r>
            <a:r>
              <a:rPr lang="zh-CN" altLang="en-US" sz="3600" b="1" dirty="0">
                <a:solidFill>
                  <a:srgbClr val="EAD085"/>
                </a:solidFill>
                <a:latin typeface="Elephant" panose="02020904090505020303" pitchFamily="18" charset="0"/>
              </a:rPr>
              <a:t> </a:t>
            </a:r>
            <a: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  <a:t>Issues</a:t>
            </a:r>
            <a:b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企业现状</a:t>
            </a:r>
            <a:endParaRPr lang="en-GB" sz="3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D3B8510-61CF-4A75-BB0C-2D4EC8B4A9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1179982"/>
              </p:ext>
            </p:extLst>
          </p:nvPr>
        </p:nvGraphicFramePr>
        <p:xfrm>
          <a:off x="2313619" y="1171852"/>
          <a:ext cx="7564761" cy="5126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B11964C-B14C-4A00-861A-E596DE7638EB}"/>
              </a:ext>
            </a:extLst>
          </p:cNvPr>
          <p:cNvSpPr txBox="1"/>
          <p:nvPr/>
        </p:nvSpPr>
        <p:spPr>
          <a:xfrm>
            <a:off x="5313041" y="4733972"/>
            <a:ext cx="1654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经济下行</a:t>
            </a:r>
            <a:endParaRPr lang="en-GB" sz="2800" b="1" dirty="0"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DDAB3-6581-4D95-94FB-DFFE2916C7B9}"/>
              </a:ext>
            </a:extLst>
          </p:cNvPr>
          <p:cNvSpPr txBox="1"/>
          <p:nvPr/>
        </p:nvSpPr>
        <p:spPr>
          <a:xfrm>
            <a:off x="6140390" y="2879146"/>
            <a:ext cx="206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白炙化竞争</a:t>
            </a:r>
            <a:endParaRPr lang="en-GB" sz="2800" b="1" dirty="0"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36ACF-FA7F-495E-A77E-66A6C791075E}"/>
              </a:ext>
            </a:extLst>
          </p:cNvPr>
          <p:cNvSpPr txBox="1"/>
          <p:nvPr/>
        </p:nvSpPr>
        <p:spPr>
          <a:xfrm>
            <a:off x="4071894" y="2879146"/>
            <a:ext cx="206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管理待优化</a:t>
            </a:r>
            <a:endParaRPr lang="en-GB" sz="2800" b="1" dirty="0"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1254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  <a:t>Industry Analytics</a:t>
            </a:r>
            <a:b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行业分析</a:t>
            </a:r>
            <a:endParaRPr lang="en-GB" sz="3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4" name="组合 5">
            <a:extLst>
              <a:ext uri="{FF2B5EF4-FFF2-40B4-BE49-F238E27FC236}">
                <a16:creationId xmlns:a16="http://schemas.microsoft.com/office/drawing/2014/main" id="{28D4AB1E-B553-4504-8670-80EBB507FCE7}"/>
              </a:ext>
            </a:extLst>
          </p:cNvPr>
          <p:cNvGrpSpPr>
            <a:grpSpLocks/>
          </p:cNvGrpSpPr>
          <p:nvPr/>
        </p:nvGrpSpPr>
        <p:grpSpPr bwMode="auto">
          <a:xfrm>
            <a:off x="937862" y="2754163"/>
            <a:ext cx="1382706" cy="1102949"/>
            <a:chOff x="0" y="0"/>
            <a:chExt cx="1364343" cy="1088572"/>
          </a:xfrm>
        </p:grpSpPr>
        <p:sp>
          <p:nvSpPr>
            <p:cNvPr id="5" name="等腰三角形 36">
              <a:extLst>
                <a:ext uri="{FF2B5EF4-FFF2-40B4-BE49-F238E27FC236}">
                  <a16:creationId xmlns:a16="http://schemas.microsoft.com/office/drawing/2014/main" id="{438A3CC9-14C7-42CA-B21C-D1819373A5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80430">
              <a:off x="0" y="0"/>
              <a:ext cx="1349828" cy="1088572"/>
            </a:xfrm>
            <a:prstGeom prst="triangle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Segoe UI" pitchFamily="34" charset="0"/>
              </a:endParaRPr>
            </a:p>
          </p:txBody>
        </p:sp>
        <p:sp>
          <p:nvSpPr>
            <p:cNvPr id="8" name="等腰三角形 37">
              <a:extLst>
                <a:ext uri="{FF2B5EF4-FFF2-40B4-BE49-F238E27FC236}">
                  <a16:creationId xmlns:a16="http://schemas.microsoft.com/office/drawing/2014/main" id="{59E6452B-1C37-45EC-AEF1-E9A2C87F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15" y="0"/>
              <a:ext cx="1349828" cy="1088572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Segoe UI" pitchFamily="34" charset="0"/>
                  <a:sym typeface="Segoe UI" pitchFamily="34" charset="0"/>
                </a:rPr>
                <a:t>01</a:t>
              </a:r>
              <a:endParaRPr lang="zh-CN" altLang="en-US" sz="2400" b="1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Segoe UI" pitchFamily="34" charset="0"/>
              </a:endParaRPr>
            </a:p>
          </p:txBody>
        </p:sp>
      </p:grpSp>
      <p:grpSp>
        <p:nvGrpSpPr>
          <p:cNvPr id="29" name="组合 5">
            <a:extLst>
              <a:ext uri="{FF2B5EF4-FFF2-40B4-BE49-F238E27FC236}">
                <a16:creationId xmlns:a16="http://schemas.microsoft.com/office/drawing/2014/main" id="{864D0ECA-9B81-42B2-85DE-2150D603E644}"/>
              </a:ext>
            </a:extLst>
          </p:cNvPr>
          <p:cNvGrpSpPr>
            <a:grpSpLocks/>
          </p:cNvGrpSpPr>
          <p:nvPr/>
        </p:nvGrpSpPr>
        <p:grpSpPr bwMode="auto">
          <a:xfrm>
            <a:off x="5404647" y="2754163"/>
            <a:ext cx="1382706" cy="1102949"/>
            <a:chOff x="0" y="0"/>
            <a:chExt cx="1364343" cy="1088572"/>
          </a:xfrm>
        </p:grpSpPr>
        <p:sp>
          <p:nvSpPr>
            <p:cNvPr id="30" name="等腰三角形 36">
              <a:extLst>
                <a:ext uri="{FF2B5EF4-FFF2-40B4-BE49-F238E27FC236}">
                  <a16:creationId xmlns:a16="http://schemas.microsoft.com/office/drawing/2014/main" id="{4E0183D8-21F3-4611-AFB0-99037FB47D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80430">
              <a:off x="0" y="0"/>
              <a:ext cx="1349828" cy="1088572"/>
            </a:xfrm>
            <a:prstGeom prst="triangle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Segoe UI" pitchFamily="34" charset="0"/>
              </a:endParaRPr>
            </a:p>
          </p:txBody>
        </p:sp>
        <p:sp>
          <p:nvSpPr>
            <p:cNvPr id="31" name="等腰三角形 37">
              <a:extLst>
                <a:ext uri="{FF2B5EF4-FFF2-40B4-BE49-F238E27FC236}">
                  <a16:creationId xmlns:a16="http://schemas.microsoft.com/office/drawing/2014/main" id="{03435803-AFEA-4AC2-A021-03786AF6E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15" y="0"/>
              <a:ext cx="1349828" cy="1088572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Segoe UI" pitchFamily="34" charset="0"/>
                  <a:sym typeface="Segoe UI" pitchFamily="34" charset="0"/>
                </a:rPr>
                <a:t>03</a:t>
              </a:r>
              <a:endParaRPr lang="zh-CN" altLang="en-US" sz="2400" b="1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Segoe UI" pitchFamily="34" charset="0"/>
              </a:endParaRPr>
            </a:p>
          </p:txBody>
        </p:sp>
      </p:grpSp>
      <p:grpSp>
        <p:nvGrpSpPr>
          <p:cNvPr id="32" name="组合 5">
            <a:extLst>
              <a:ext uri="{FF2B5EF4-FFF2-40B4-BE49-F238E27FC236}">
                <a16:creationId xmlns:a16="http://schemas.microsoft.com/office/drawing/2014/main" id="{1BBD4E73-DD74-4341-9FAE-1A52C790F31C}"/>
              </a:ext>
            </a:extLst>
          </p:cNvPr>
          <p:cNvGrpSpPr>
            <a:grpSpLocks/>
          </p:cNvGrpSpPr>
          <p:nvPr/>
        </p:nvGrpSpPr>
        <p:grpSpPr bwMode="auto">
          <a:xfrm>
            <a:off x="3173740" y="2744144"/>
            <a:ext cx="1382706" cy="1102949"/>
            <a:chOff x="0" y="0"/>
            <a:chExt cx="1364343" cy="1088572"/>
          </a:xfrm>
        </p:grpSpPr>
        <p:sp>
          <p:nvSpPr>
            <p:cNvPr id="33" name="等腰三角形 36">
              <a:extLst>
                <a:ext uri="{FF2B5EF4-FFF2-40B4-BE49-F238E27FC236}">
                  <a16:creationId xmlns:a16="http://schemas.microsoft.com/office/drawing/2014/main" id="{D0084C79-92C2-4D9C-BB2A-A778262B09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80430">
              <a:off x="0" y="0"/>
              <a:ext cx="1349828" cy="1088572"/>
            </a:xfrm>
            <a:prstGeom prst="triangle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Segoe UI" pitchFamily="34" charset="0"/>
              </a:endParaRPr>
            </a:p>
          </p:txBody>
        </p:sp>
        <p:sp>
          <p:nvSpPr>
            <p:cNvPr id="34" name="等腰三角形 37">
              <a:extLst>
                <a:ext uri="{FF2B5EF4-FFF2-40B4-BE49-F238E27FC236}">
                  <a16:creationId xmlns:a16="http://schemas.microsoft.com/office/drawing/2014/main" id="{9675BEDA-90A8-43D4-8129-8B0F0DE6C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15" y="0"/>
              <a:ext cx="1349828" cy="1088572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Segoe UI" pitchFamily="34" charset="0"/>
                  <a:sym typeface="Segoe UI" pitchFamily="34" charset="0"/>
                </a:rPr>
                <a:t>02</a:t>
              </a:r>
              <a:endParaRPr lang="zh-CN" altLang="en-US" sz="2400" b="1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Segoe UI" pitchFamily="34" charset="0"/>
              </a:endParaRPr>
            </a:p>
          </p:txBody>
        </p:sp>
      </p:grpSp>
      <p:grpSp>
        <p:nvGrpSpPr>
          <p:cNvPr id="38" name="组合 5">
            <a:extLst>
              <a:ext uri="{FF2B5EF4-FFF2-40B4-BE49-F238E27FC236}">
                <a16:creationId xmlns:a16="http://schemas.microsoft.com/office/drawing/2014/main" id="{5D6B8AF9-B232-438A-8ADE-E00CB4507148}"/>
              </a:ext>
            </a:extLst>
          </p:cNvPr>
          <p:cNvGrpSpPr>
            <a:grpSpLocks/>
          </p:cNvGrpSpPr>
          <p:nvPr/>
        </p:nvGrpSpPr>
        <p:grpSpPr bwMode="auto">
          <a:xfrm>
            <a:off x="9956384" y="2744145"/>
            <a:ext cx="1382706" cy="1102949"/>
            <a:chOff x="0" y="0"/>
            <a:chExt cx="1364343" cy="1088572"/>
          </a:xfrm>
        </p:grpSpPr>
        <p:sp>
          <p:nvSpPr>
            <p:cNvPr id="39" name="等腰三角形 36">
              <a:extLst>
                <a:ext uri="{FF2B5EF4-FFF2-40B4-BE49-F238E27FC236}">
                  <a16:creationId xmlns:a16="http://schemas.microsoft.com/office/drawing/2014/main" id="{87084C5A-4CE9-41A3-B5A7-46424F085A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80430">
              <a:off x="0" y="0"/>
              <a:ext cx="1349828" cy="1088572"/>
            </a:xfrm>
            <a:prstGeom prst="triangle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Segoe UI" pitchFamily="34" charset="0"/>
              </a:endParaRPr>
            </a:p>
          </p:txBody>
        </p:sp>
        <p:sp>
          <p:nvSpPr>
            <p:cNvPr id="40" name="等腰三角形 37">
              <a:extLst>
                <a:ext uri="{FF2B5EF4-FFF2-40B4-BE49-F238E27FC236}">
                  <a16:creationId xmlns:a16="http://schemas.microsoft.com/office/drawing/2014/main" id="{C63AA627-2DE0-42BA-88CF-D15DD7290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15" y="0"/>
              <a:ext cx="1349828" cy="1088572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Segoe UI" pitchFamily="34" charset="0"/>
                  <a:sym typeface="Segoe UI" pitchFamily="34" charset="0"/>
                </a:rPr>
                <a:t>05</a:t>
              </a:r>
              <a:endParaRPr lang="zh-CN" altLang="en-US" sz="2400" b="1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Segoe UI" pitchFamily="34" charset="0"/>
              </a:endParaRPr>
            </a:p>
          </p:txBody>
        </p:sp>
      </p:grpSp>
      <p:grpSp>
        <p:nvGrpSpPr>
          <p:cNvPr id="41" name="组合 5">
            <a:extLst>
              <a:ext uri="{FF2B5EF4-FFF2-40B4-BE49-F238E27FC236}">
                <a16:creationId xmlns:a16="http://schemas.microsoft.com/office/drawing/2014/main" id="{2B4D6857-25CE-4F88-B8E9-582E1FA6031A}"/>
              </a:ext>
            </a:extLst>
          </p:cNvPr>
          <p:cNvGrpSpPr>
            <a:grpSpLocks/>
          </p:cNvGrpSpPr>
          <p:nvPr/>
        </p:nvGrpSpPr>
        <p:grpSpPr bwMode="auto">
          <a:xfrm>
            <a:off x="7672510" y="2710421"/>
            <a:ext cx="1382706" cy="1102949"/>
            <a:chOff x="0" y="0"/>
            <a:chExt cx="1364343" cy="1088572"/>
          </a:xfrm>
        </p:grpSpPr>
        <p:sp>
          <p:nvSpPr>
            <p:cNvPr id="42" name="等腰三角形 36">
              <a:extLst>
                <a:ext uri="{FF2B5EF4-FFF2-40B4-BE49-F238E27FC236}">
                  <a16:creationId xmlns:a16="http://schemas.microsoft.com/office/drawing/2014/main" id="{8792FF30-C5C8-4866-A948-02F4AAC3F95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80430">
              <a:off x="0" y="0"/>
              <a:ext cx="1349828" cy="1088572"/>
            </a:xfrm>
            <a:prstGeom prst="triangle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Segoe UI" pitchFamily="34" charset="0"/>
              </a:endParaRPr>
            </a:p>
          </p:txBody>
        </p:sp>
        <p:sp>
          <p:nvSpPr>
            <p:cNvPr id="43" name="等腰三角形 37">
              <a:extLst>
                <a:ext uri="{FF2B5EF4-FFF2-40B4-BE49-F238E27FC236}">
                  <a16:creationId xmlns:a16="http://schemas.microsoft.com/office/drawing/2014/main" id="{64A62EAD-D2CC-4615-ABA9-7C7866CD5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15" y="0"/>
              <a:ext cx="1349828" cy="1088572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Segoe UI" pitchFamily="34" charset="0"/>
                  <a:sym typeface="Segoe UI" pitchFamily="34" charset="0"/>
                </a:rPr>
                <a:t>04</a:t>
              </a:r>
              <a:endParaRPr lang="zh-CN" altLang="en-US" sz="2400" b="1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Segoe U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BA74F9-4C4C-4C77-8C2B-D15FD6B04628}"/>
              </a:ext>
            </a:extLst>
          </p:cNvPr>
          <p:cNvSpPr txBox="1"/>
          <p:nvPr/>
        </p:nvSpPr>
        <p:spPr>
          <a:xfrm>
            <a:off x="923699" y="4384327"/>
            <a:ext cx="1456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模板化的</a:t>
            </a:r>
            <a:endParaRPr lang="en-GB" altLang="zh-CN" sz="24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r>
              <a:rPr lang="zh-CN" altLang="en-US" sz="24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套路咨询</a:t>
            </a:r>
            <a:endParaRPr lang="en-GB" altLang="zh-CN" sz="24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4D24D-4022-49BB-AAEF-A9D0CCF408DA}"/>
              </a:ext>
            </a:extLst>
          </p:cNvPr>
          <p:cNvSpPr txBox="1"/>
          <p:nvPr/>
        </p:nvSpPr>
        <p:spPr>
          <a:xfrm>
            <a:off x="3144092" y="4372298"/>
            <a:ext cx="1456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不完善的</a:t>
            </a:r>
            <a:endParaRPr lang="en-GB" altLang="zh-CN" sz="24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sz="24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管理制度</a:t>
            </a:r>
            <a:endParaRPr lang="en-GB" altLang="zh-CN" sz="24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0C5447-FA57-4D52-B933-2ADFEB0FD056}"/>
              </a:ext>
            </a:extLst>
          </p:cNvPr>
          <p:cNvSpPr txBox="1"/>
          <p:nvPr/>
        </p:nvSpPr>
        <p:spPr>
          <a:xfrm>
            <a:off x="5403712" y="4384327"/>
            <a:ext cx="1567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无有效的</a:t>
            </a:r>
            <a:endParaRPr lang="en-GB" altLang="zh-CN" sz="24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r>
              <a:rPr lang="zh-CN" altLang="en-US" sz="24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监督机构</a:t>
            </a:r>
            <a:endParaRPr lang="en-GB" altLang="zh-CN" sz="24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0052DB-AE73-4206-8D55-DB3731199DF8}"/>
              </a:ext>
            </a:extLst>
          </p:cNvPr>
          <p:cNvSpPr txBox="1"/>
          <p:nvPr/>
        </p:nvSpPr>
        <p:spPr>
          <a:xfrm>
            <a:off x="7773940" y="4359457"/>
            <a:ext cx="1456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西方理念</a:t>
            </a:r>
            <a:endParaRPr lang="en-GB" altLang="zh-CN" sz="24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sz="24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水土不服</a:t>
            </a:r>
            <a:endParaRPr lang="en-GB" altLang="zh-CN" sz="24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BAA7C8-DC73-407F-971D-AD1F91252951}"/>
              </a:ext>
            </a:extLst>
          </p:cNvPr>
          <p:cNvSpPr txBox="1"/>
          <p:nvPr/>
        </p:nvSpPr>
        <p:spPr>
          <a:xfrm>
            <a:off x="9994333" y="4359457"/>
            <a:ext cx="1456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信息资源</a:t>
            </a:r>
            <a:endParaRPr lang="en-GB" altLang="zh-CN" sz="24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sz="24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利用率低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07BDE6-277F-4AAC-B002-CA6B6068477A}"/>
              </a:ext>
            </a:extLst>
          </p:cNvPr>
          <p:cNvSpPr txBox="1"/>
          <p:nvPr/>
        </p:nvSpPr>
        <p:spPr>
          <a:xfrm>
            <a:off x="923699" y="1688290"/>
            <a:ext cx="242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传统咨询行业</a:t>
            </a:r>
            <a:endParaRPr lang="en-GB" sz="28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304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  <a:t>Break  Point</a:t>
            </a:r>
            <a:b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突破可能性</a:t>
            </a:r>
            <a:endParaRPr lang="en-GB" sz="3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02CC91-4C1B-4C1A-A205-0EAA39DF1C9A}"/>
              </a:ext>
            </a:extLst>
          </p:cNvPr>
          <p:cNvSpPr txBox="1"/>
          <p:nvPr/>
        </p:nvSpPr>
        <p:spPr>
          <a:xfrm>
            <a:off x="3482411" y="2266526"/>
            <a:ext cx="1544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定制化的全方面的解决方案</a:t>
            </a:r>
            <a:endParaRPr lang="en-GB" altLang="zh-CN" sz="2400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endParaRPr lang="en-GB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grpSp>
        <p:nvGrpSpPr>
          <p:cNvPr id="47" name="组合 45">
            <a:extLst>
              <a:ext uri="{FF2B5EF4-FFF2-40B4-BE49-F238E27FC236}">
                <a16:creationId xmlns:a16="http://schemas.microsoft.com/office/drawing/2014/main" id="{6EC965F9-B5E7-454A-943B-662E5A182F4E}"/>
              </a:ext>
            </a:extLst>
          </p:cNvPr>
          <p:cNvGrpSpPr>
            <a:grpSpLocks/>
          </p:cNvGrpSpPr>
          <p:nvPr/>
        </p:nvGrpSpPr>
        <p:grpSpPr bwMode="auto">
          <a:xfrm>
            <a:off x="4996892" y="3824290"/>
            <a:ext cx="2198216" cy="2190619"/>
            <a:chOff x="0" y="0"/>
            <a:chExt cx="2882188" cy="2872143"/>
          </a:xfrm>
          <a:effectLst>
            <a:glow rad="381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48" name="新月形 46">
              <a:extLst>
                <a:ext uri="{FF2B5EF4-FFF2-40B4-BE49-F238E27FC236}">
                  <a16:creationId xmlns:a16="http://schemas.microsoft.com/office/drawing/2014/main" id="{16F1F26A-7E57-4556-AEF0-8C0628DEFF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751297">
              <a:off x="0" y="201607"/>
              <a:ext cx="1331655" cy="2663312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49" name="新月形 47">
              <a:extLst>
                <a:ext uri="{FF2B5EF4-FFF2-40B4-BE49-F238E27FC236}">
                  <a16:creationId xmlns:a16="http://schemas.microsoft.com/office/drawing/2014/main" id="{8E7B2EBE-EB11-427A-8BF4-7D21837BFF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51297">
              <a:off x="681991" y="-665827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50" name="新月形 48">
              <a:extLst>
                <a:ext uri="{FF2B5EF4-FFF2-40B4-BE49-F238E27FC236}">
                  <a16:creationId xmlns:a16="http://schemas.microsoft.com/office/drawing/2014/main" id="{BEB5F777-4FB1-4634-A0F0-71D2795F88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951297">
              <a:off x="1550533" y="16873"/>
              <a:ext cx="1331655" cy="2663311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51" name="新月形 49">
              <a:extLst>
                <a:ext uri="{FF2B5EF4-FFF2-40B4-BE49-F238E27FC236}">
                  <a16:creationId xmlns:a16="http://schemas.microsoft.com/office/drawing/2014/main" id="{9ACB3197-2940-48D6-98E3-922B46D5D2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351297">
              <a:off x="879962" y="874661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</p:grpSp>
      <p:grpSp>
        <p:nvGrpSpPr>
          <p:cNvPr id="62" name="组合 45">
            <a:extLst>
              <a:ext uri="{FF2B5EF4-FFF2-40B4-BE49-F238E27FC236}">
                <a16:creationId xmlns:a16="http://schemas.microsoft.com/office/drawing/2014/main" id="{29F00907-F4DE-4303-9452-E73E22477A60}"/>
              </a:ext>
            </a:extLst>
          </p:cNvPr>
          <p:cNvGrpSpPr>
            <a:grpSpLocks/>
          </p:cNvGrpSpPr>
          <p:nvPr/>
        </p:nvGrpSpPr>
        <p:grpSpPr bwMode="auto">
          <a:xfrm>
            <a:off x="8678370" y="3817434"/>
            <a:ext cx="2198216" cy="2190619"/>
            <a:chOff x="0" y="0"/>
            <a:chExt cx="2882188" cy="2872143"/>
          </a:xfrm>
          <a:effectLst>
            <a:glow rad="381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63" name="新月形 46">
              <a:extLst>
                <a:ext uri="{FF2B5EF4-FFF2-40B4-BE49-F238E27FC236}">
                  <a16:creationId xmlns:a16="http://schemas.microsoft.com/office/drawing/2014/main" id="{3242A567-C14A-4DC7-AE10-A3C5156589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751297">
              <a:off x="0" y="201607"/>
              <a:ext cx="1331655" cy="2663312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64" name="新月形 47">
              <a:extLst>
                <a:ext uri="{FF2B5EF4-FFF2-40B4-BE49-F238E27FC236}">
                  <a16:creationId xmlns:a16="http://schemas.microsoft.com/office/drawing/2014/main" id="{D42A6D51-EB7E-44CB-8154-448634DD7D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51297">
              <a:off x="681991" y="-665827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65" name="新月形 48">
              <a:extLst>
                <a:ext uri="{FF2B5EF4-FFF2-40B4-BE49-F238E27FC236}">
                  <a16:creationId xmlns:a16="http://schemas.microsoft.com/office/drawing/2014/main" id="{8B0DFECB-F079-45D4-A111-FCBCD13BC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951297">
              <a:off x="1550533" y="16873"/>
              <a:ext cx="1331655" cy="2663311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66" name="新月形 49">
              <a:extLst>
                <a:ext uri="{FF2B5EF4-FFF2-40B4-BE49-F238E27FC236}">
                  <a16:creationId xmlns:a16="http://schemas.microsoft.com/office/drawing/2014/main" id="{270E7274-F893-4885-ABD6-2860C1C7AF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351297">
              <a:off x="879962" y="874661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</p:grpSp>
      <p:grpSp>
        <p:nvGrpSpPr>
          <p:cNvPr id="67" name="组合 45">
            <a:extLst>
              <a:ext uri="{FF2B5EF4-FFF2-40B4-BE49-F238E27FC236}">
                <a16:creationId xmlns:a16="http://schemas.microsoft.com/office/drawing/2014/main" id="{BA60DDA3-63BF-4CA5-996F-844BA38E489C}"/>
              </a:ext>
            </a:extLst>
          </p:cNvPr>
          <p:cNvGrpSpPr>
            <a:grpSpLocks/>
          </p:cNvGrpSpPr>
          <p:nvPr/>
        </p:nvGrpSpPr>
        <p:grpSpPr bwMode="auto">
          <a:xfrm>
            <a:off x="1405106" y="3877897"/>
            <a:ext cx="2198216" cy="2190619"/>
            <a:chOff x="0" y="0"/>
            <a:chExt cx="2882188" cy="2872143"/>
          </a:xfrm>
          <a:effectLst>
            <a:glow rad="381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68" name="新月形 46">
              <a:extLst>
                <a:ext uri="{FF2B5EF4-FFF2-40B4-BE49-F238E27FC236}">
                  <a16:creationId xmlns:a16="http://schemas.microsoft.com/office/drawing/2014/main" id="{EFA5E2B1-44ED-422A-BBE4-B677DBFFB8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751297">
              <a:off x="0" y="201607"/>
              <a:ext cx="1331655" cy="2663312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69" name="新月形 47">
              <a:extLst>
                <a:ext uri="{FF2B5EF4-FFF2-40B4-BE49-F238E27FC236}">
                  <a16:creationId xmlns:a16="http://schemas.microsoft.com/office/drawing/2014/main" id="{7800DC1D-5955-4AAA-8DAE-57998D276E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51297">
              <a:off x="681991" y="-665827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70" name="新月形 48">
              <a:extLst>
                <a:ext uri="{FF2B5EF4-FFF2-40B4-BE49-F238E27FC236}">
                  <a16:creationId xmlns:a16="http://schemas.microsoft.com/office/drawing/2014/main" id="{9E192786-B607-47FD-A4C2-52F32A0AA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951297">
              <a:off x="1550533" y="16873"/>
              <a:ext cx="1331655" cy="2663311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71" name="新月形 49">
              <a:extLst>
                <a:ext uri="{FF2B5EF4-FFF2-40B4-BE49-F238E27FC236}">
                  <a16:creationId xmlns:a16="http://schemas.microsoft.com/office/drawing/2014/main" id="{3C82F942-864B-49FE-9E6A-C51107D7FB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351297">
              <a:off x="879962" y="874661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</p:grpSp>
      <p:grpSp>
        <p:nvGrpSpPr>
          <p:cNvPr id="72" name="组合 45">
            <a:extLst>
              <a:ext uri="{FF2B5EF4-FFF2-40B4-BE49-F238E27FC236}">
                <a16:creationId xmlns:a16="http://schemas.microsoft.com/office/drawing/2014/main" id="{E968425D-7B47-413A-A0EF-E381866AC53F}"/>
              </a:ext>
            </a:extLst>
          </p:cNvPr>
          <p:cNvGrpSpPr>
            <a:grpSpLocks/>
          </p:cNvGrpSpPr>
          <p:nvPr/>
        </p:nvGrpSpPr>
        <p:grpSpPr bwMode="auto">
          <a:xfrm>
            <a:off x="3181844" y="1731194"/>
            <a:ext cx="2198216" cy="2190619"/>
            <a:chOff x="0" y="0"/>
            <a:chExt cx="2882188" cy="2872143"/>
          </a:xfrm>
          <a:effectLst>
            <a:glow rad="381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73" name="新月形 46">
              <a:extLst>
                <a:ext uri="{FF2B5EF4-FFF2-40B4-BE49-F238E27FC236}">
                  <a16:creationId xmlns:a16="http://schemas.microsoft.com/office/drawing/2014/main" id="{C2AEB9A3-FE33-4E6F-BE7A-C063755A77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751297">
              <a:off x="0" y="201607"/>
              <a:ext cx="1331655" cy="2663312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74" name="新月形 47">
              <a:extLst>
                <a:ext uri="{FF2B5EF4-FFF2-40B4-BE49-F238E27FC236}">
                  <a16:creationId xmlns:a16="http://schemas.microsoft.com/office/drawing/2014/main" id="{5C4D0A94-7DB5-49DF-9E70-496C6937C8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51297">
              <a:off x="681991" y="-665827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75" name="新月形 48">
              <a:extLst>
                <a:ext uri="{FF2B5EF4-FFF2-40B4-BE49-F238E27FC236}">
                  <a16:creationId xmlns:a16="http://schemas.microsoft.com/office/drawing/2014/main" id="{87165EB6-F04E-4AD7-A4D1-A6F18B3BA0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951297">
              <a:off x="1550533" y="16873"/>
              <a:ext cx="1331655" cy="2663311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76" name="新月形 49">
              <a:extLst>
                <a:ext uri="{FF2B5EF4-FFF2-40B4-BE49-F238E27FC236}">
                  <a16:creationId xmlns:a16="http://schemas.microsoft.com/office/drawing/2014/main" id="{82000FD5-FECD-4D4F-B554-EBF9B67887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351297">
              <a:off x="879962" y="874661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</p:grpSp>
      <p:grpSp>
        <p:nvGrpSpPr>
          <p:cNvPr id="77" name="组合 45">
            <a:extLst>
              <a:ext uri="{FF2B5EF4-FFF2-40B4-BE49-F238E27FC236}">
                <a16:creationId xmlns:a16="http://schemas.microsoft.com/office/drawing/2014/main" id="{0661E101-3635-4630-B4E8-A6B9C492349C}"/>
              </a:ext>
            </a:extLst>
          </p:cNvPr>
          <p:cNvGrpSpPr>
            <a:grpSpLocks/>
          </p:cNvGrpSpPr>
          <p:nvPr/>
        </p:nvGrpSpPr>
        <p:grpSpPr bwMode="auto">
          <a:xfrm>
            <a:off x="6845185" y="1698492"/>
            <a:ext cx="2198216" cy="2190619"/>
            <a:chOff x="0" y="0"/>
            <a:chExt cx="2882188" cy="2872143"/>
          </a:xfrm>
          <a:effectLst>
            <a:glow rad="381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78" name="新月形 46">
              <a:extLst>
                <a:ext uri="{FF2B5EF4-FFF2-40B4-BE49-F238E27FC236}">
                  <a16:creationId xmlns:a16="http://schemas.microsoft.com/office/drawing/2014/main" id="{578F2753-39E2-463F-857A-AF8D3C578C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751297">
              <a:off x="0" y="201607"/>
              <a:ext cx="1331655" cy="2663312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79" name="新月形 47">
              <a:extLst>
                <a:ext uri="{FF2B5EF4-FFF2-40B4-BE49-F238E27FC236}">
                  <a16:creationId xmlns:a16="http://schemas.microsoft.com/office/drawing/2014/main" id="{81456EF7-91AE-477A-9349-C18028F5B4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51297">
              <a:off x="681991" y="-665827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80" name="新月形 48">
              <a:extLst>
                <a:ext uri="{FF2B5EF4-FFF2-40B4-BE49-F238E27FC236}">
                  <a16:creationId xmlns:a16="http://schemas.microsoft.com/office/drawing/2014/main" id="{5E3079FE-9F35-4AD3-99A6-F9E717293A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951297">
              <a:off x="1550533" y="16873"/>
              <a:ext cx="1331655" cy="2663311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81" name="新月形 49">
              <a:extLst>
                <a:ext uri="{FF2B5EF4-FFF2-40B4-BE49-F238E27FC236}">
                  <a16:creationId xmlns:a16="http://schemas.microsoft.com/office/drawing/2014/main" id="{052ED060-0203-41F4-ADFF-26E38D9DC8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351297">
              <a:off x="879962" y="874661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F51353-BB0D-48D4-82BD-38C2C64557DC}"/>
              </a:ext>
            </a:extLst>
          </p:cNvPr>
          <p:cNvSpPr txBox="1"/>
          <p:nvPr/>
        </p:nvSpPr>
        <p:spPr>
          <a:xfrm>
            <a:off x="7148079" y="2246863"/>
            <a:ext cx="1615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细化管理 从源头</a:t>
            </a:r>
            <a:endParaRPr lang="en-US" altLang="zh-CN" sz="2400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r>
              <a:rPr lang="zh-CN" altLang="en-US" sz="24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解决问题</a:t>
            </a:r>
            <a:endParaRPr lang="en-GB" altLang="zh-CN" sz="2400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721768E-E14F-415C-87D7-5B9846C73F21}"/>
              </a:ext>
            </a:extLst>
          </p:cNvPr>
          <p:cNvSpPr txBox="1"/>
          <p:nvPr/>
        </p:nvSpPr>
        <p:spPr>
          <a:xfrm>
            <a:off x="1685022" y="4287933"/>
            <a:ext cx="1602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解铃还须系铃人</a:t>
            </a:r>
            <a:endParaRPr lang="en-GB" altLang="zh-CN" sz="2400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r>
              <a:rPr lang="zh-CN" altLang="en-US" sz="24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重视企业的反馈</a:t>
            </a:r>
            <a:endParaRPr lang="en-GB" altLang="zh-CN" sz="2400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3FF6EAF-B161-4F1E-B3C4-96006D2F3885}"/>
              </a:ext>
            </a:extLst>
          </p:cNvPr>
          <p:cNvSpPr txBox="1"/>
          <p:nvPr/>
        </p:nvSpPr>
        <p:spPr>
          <a:xfrm>
            <a:off x="5190151" y="4196663"/>
            <a:ext cx="18116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中体西用</a:t>
            </a:r>
            <a:endParaRPr lang="en-GB" altLang="zh-CN" sz="2400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r>
              <a:rPr lang="zh-CN" altLang="en-US" sz="24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将西方模式改造并契合</a:t>
            </a:r>
            <a:endParaRPr lang="en-US" altLang="zh-CN" sz="2400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r>
              <a:rPr lang="zh-CN" altLang="en-US" sz="24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中国企业</a:t>
            </a:r>
            <a:endParaRPr lang="en-GB" altLang="zh-CN" sz="2400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7CEEB7E-DB38-4639-8686-816F4D4E5CCD}"/>
              </a:ext>
            </a:extLst>
          </p:cNvPr>
          <p:cNvSpPr txBox="1"/>
          <p:nvPr/>
        </p:nvSpPr>
        <p:spPr>
          <a:xfrm>
            <a:off x="8921721" y="4208898"/>
            <a:ext cx="1752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数据信息</a:t>
            </a:r>
            <a:endParaRPr lang="en-US" altLang="zh-CN" sz="2400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r>
              <a:rPr lang="zh-CN" altLang="en-US" sz="24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为主突破点</a:t>
            </a:r>
            <a:endParaRPr lang="en-US" altLang="zh-CN" sz="2400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r>
              <a:rPr lang="zh-CN" altLang="en-US" sz="24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实现智能化企业管理</a:t>
            </a:r>
            <a:endParaRPr lang="en-GB" altLang="zh-CN" sz="2400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8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  <a:t>Characteristic Description</a:t>
            </a:r>
            <a:b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特点描述</a:t>
            </a:r>
            <a:endParaRPr lang="en-GB" sz="3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6A24D-889A-4A84-BA34-652B0DEE0F8A}"/>
              </a:ext>
            </a:extLst>
          </p:cNvPr>
          <p:cNvSpPr txBox="1"/>
          <p:nvPr/>
        </p:nvSpPr>
        <p:spPr>
          <a:xfrm>
            <a:off x="1195480" y="2562218"/>
            <a:ext cx="29016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我的公司现在的运营情况如何？</a:t>
            </a:r>
            <a:endParaRPr lang="en-GB" altLang="zh-CN" sz="28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A5C082-6142-4E67-8944-5F3015D421B5}"/>
              </a:ext>
            </a:extLst>
          </p:cNvPr>
          <p:cNvSpPr txBox="1"/>
          <p:nvPr/>
        </p:nvSpPr>
        <p:spPr>
          <a:xfrm>
            <a:off x="1129844" y="4245176"/>
            <a:ext cx="3032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我的公司如何应对下一阶段的问题？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82DD61-AD54-46DE-B491-6910EFE630BF}"/>
              </a:ext>
            </a:extLst>
          </p:cNvPr>
          <p:cNvSpPr txBox="1"/>
          <p:nvPr/>
        </p:nvSpPr>
        <p:spPr>
          <a:xfrm>
            <a:off x="7971030" y="4192322"/>
            <a:ext cx="2735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我的公司要如何分配有限资源？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E39B10-1271-4475-A623-B1A6DD35CB55}"/>
              </a:ext>
            </a:extLst>
          </p:cNvPr>
          <p:cNvSpPr txBox="1"/>
          <p:nvPr/>
        </p:nvSpPr>
        <p:spPr>
          <a:xfrm>
            <a:off x="7953238" y="2474893"/>
            <a:ext cx="2735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我的公司未来可能发生什么？</a:t>
            </a:r>
          </a:p>
        </p:txBody>
      </p:sp>
      <p:grpSp>
        <p:nvGrpSpPr>
          <p:cNvPr id="22" name="组合 1">
            <a:extLst>
              <a:ext uri="{FF2B5EF4-FFF2-40B4-BE49-F238E27FC236}">
                <a16:creationId xmlns:a16="http://schemas.microsoft.com/office/drawing/2014/main" id="{E881496F-1706-42E2-BF66-CF505419FB0D}"/>
              </a:ext>
            </a:extLst>
          </p:cNvPr>
          <p:cNvGrpSpPr>
            <a:grpSpLocks/>
          </p:cNvGrpSpPr>
          <p:nvPr/>
        </p:nvGrpSpPr>
        <p:grpSpPr bwMode="auto">
          <a:xfrm>
            <a:off x="4309747" y="2154064"/>
            <a:ext cx="1768317" cy="1631325"/>
            <a:chOff x="-1" y="0"/>
            <a:chExt cx="1783188" cy="1646021"/>
          </a:xfrm>
          <a:effectLst>
            <a:glow rad="38100">
              <a:schemeClr val="bg1">
                <a:lumMod val="50000"/>
                <a:alpha val="60000"/>
              </a:schemeClr>
            </a:glow>
          </a:effectLst>
        </p:grpSpPr>
        <p:sp>
          <p:nvSpPr>
            <p:cNvPr id="23" name="椭圆 1">
              <a:extLst>
                <a:ext uri="{FF2B5EF4-FFF2-40B4-BE49-F238E27FC236}">
                  <a16:creationId xmlns:a16="http://schemas.microsoft.com/office/drawing/2014/main" id="{271D7BEC-36E6-4846-B5D1-28E7EFEA00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8582" y="-68583"/>
              <a:ext cx="1646021" cy="1783188"/>
            </a:xfrm>
            <a:custGeom>
              <a:avLst/>
              <a:gdLst>
                <a:gd name="T0" fmla="*/ 0 w 3456384"/>
                <a:gd name="T1" fmla="*/ 0 h 3744416"/>
                <a:gd name="T2" fmla="*/ 3456384 w 3456384"/>
                <a:gd name="T3" fmla="*/ 3744416 h 3744416"/>
              </a:gdLst>
              <a:ahLst/>
              <a:cxnLst/>
              <a:rect l="T0" t="T1" r="T2" b="T3"/>
              <a:pathLst>
                <a:path w="3456384" h="3744416">
                  <a:moveTo>
                    <a:pt x="1728192" y="0"/>
                  </a:moveTo>
                  <a:cubicBezTo>
                    <a:pt x="2682646" y="0"/>
                    <a:pt x="3456384" y="773738"/>
                    <a:pt x="3456384" y="1728192"/>
                  </a:cubicBezTo>
                  <a:cubicBezTo>
                    <a:pt x="3456384" y="2620989"/>
                    <a:pt x="2779384" y="3355664"/>
                    <a:pt x="1910712" y="3446573"/>
                  </a:cubicBezTo>
                  <a:lnTo>
                    <a:pt x="1712150" y="3744416"/>
                  </a:lnTo>
                  <a:lnTo>
                    <a:pt x="1509954" y="3441122"/>
                  </a:lnTo>
                  <a:cubicBezTo>
                    <a:pt x="658425" y="3335335"/>
                    <a:pt x="0" y="2608655"/>
                    <a:pt x="0" y="1728192"/>
                  </a:cubicBezTo>
                  <a:cubicBezTo>
                    <a:pt x="0" y="773738"/>
                    <a:pt x="773738" y="0"/>
                    <a:pt x="1728192" y="0"/>
                  </a:cubicBezTo>
                  <a:close/>
                </a:path>
              </a:pathLst>
            </a:custGeom>
            <a:solidFill>
              <a:schemeClr val="bg1">
                <a:alpha val="29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24" name="椭圆 54">
              <a:extLst>
                <a:ext uri="{FF2B5EF4-FFF2-40B4-BE49-F238E27FC236}">
                  <a16:creationId xmlns:a16="http://schemas.microsoft.com/office/drawing/2014/main" id="{4F648359-CC3E-4F73-B843-08238C8DE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08" y="129530"/>
              <a:ext cx="1371683" cy="137168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着眼</a:t>
              </a:r>
              <a:endParaRPr lang="en-GB" altLang="zh-CN" sz="2400" b="1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数据</a:t>
              </a:r>
            </a:p>
          </p:txBody>
        </p:sp>
      </p:grpSp>
      <p:grpSp>
        <p:nvGrpSpPr>
          <p:cNvPr id="25" name="组合 4">
            <a:extLst>
              <a:ext uri="{FF2B5EF4-FFF2-40B4-BE49-F238E27FC236}">
                <a16:creationId xmlns:a16="http://schemas.microsoft.com/office/drawing/2014/main" id="{C1A69A16-FEBE-46E6-ABEA-83A5A215F33E}"/>
              </a:ext>
            </a:extLst>
          </p:cNvPr>
          <p:cNvGrpSpPr>
            <a:grpSpLocks/>
          </p:cNvGrpSpPr>
          <p:nvPr/>
        </p:nvGrpSpPr>
        <p:grpSpPr bwMode="auto">
          <a:xfrm>
            <a:off x="4312810" y="3777637"/>
            <a:ext cx="1632899" cy="1768317"/>
            <a:chOff x="0" y="0"/>
            <a:chExt cx="1646020" cy="1783189"/>
          </a:xfrm>
          <a:effectLst>
            <a:glow rad="38100">
              <a:schemeClr val="bg1">
                <a:lumMod val="50000"/>
                <a:alpha val="50000"/>
              </a:schemeClr>
            </a:glow>
          </a:effectLst>
        </p:grpSpPr>
        <p:sp>
          <p:nvSpPr>
            <p:cNvPr id="26" name="椭圆 1">
              <a:extLst>
                <a:ext uri="{FF2B5EF4-FFF2-40B4-BE49-F238E27FC236}">
                  <a16:creationId xmlns:a16="http://schemas.microsoft.com/office/drawing/2014/main" id="{AE262C4B-8E75-42DF-A4F3-4CF31C3216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0" y="0"/>
              <a:ext cx="1646020" cy="1783189"/>
            </a:xfrm>
            <a:custGeom>
              <a:avLst/>
              <a:gdLst>
                <a:gd name="T0" fmla="*/ 0 w 3456384"/>
                <a:gd name="T1" fmla="*/ 0 h 3744416"/>
                <a:gd name="T2" fmla="*/ 3456384 w 3456384"/>
                <a:gd name="T3" fmla="*/ 3744416 h 3744416"/>
              </a:gdLst>
              <a:ahLst/>
              <a:cxnLst/>
              <a:rect l="T0" t="T1" r="T2" b="T3"/>
              <a:pathLst>
                <a:path w="3456384" h="3744416">
                  <a:moveTo>
                    <a:pt x="1728192" y="0"/>
                  </a:moveTo>
                  <a:cubicBezTo>
                    <a:pt x="2682646" y="0"/>
                    <a:pt x="3456384" y="773738"/>
                    <a:pt x="3456384" y="1728192"/>
                  </a:cubicBezTo>
                  <a:cubicBezTo>
                    <a:pt x="3456384" y="2620989"/>
                    <a:pt x="2779384" y="3355664"/>
                    <a:pt x="1910712" y="3446573"/>
                  </a:cubicBezTo>
                  <a:lnTo>
                    <a:pt x="1712150" y="3744416"/>
                  </a:lnTo>
                  <a:lnTo>
                    <a:pt x="1509954" y="3441122"/>
                  </a:lnTo>
                  <a:cubicBezTo>
                    <a:pt x="658425" y="3335335"/>
                    <a:pt x="0" y="2608655"/>
                    <a:pt x="0" y="1728192"/>
                  </a:cubicBezTo>
                  <a:cubicBezTo>
                    <a:pt x="0" y="773738"/>
                    <a:pt x="773738" y="0"/>
                    <a:pt x="1728192" y="0"/>
                  </a:cubicBezTo>
                  <a:close/>
                </a:path>
              </a:pathLst>
            </a:custGeom>
            <a:solidFill>
              <a:schemeClr val="bg1">
                <a:alpha val="2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27" name="椭圆 56">
              <a:extLst>
                <a:ext uri="{FF2B5EF4-FFF2-40B4-BE49-F238E27FC236}">
                  <a16:creationId xmlns:a16="http://schemas.microsoft.com/office/drawing/2014/main" id="{6A813033-593A-495A-9B06-F54782FE2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30" y="266696"/>
              <a:ext cx="1371683" cy="1371683"/>
            </a:xfrm>
            <a:prstGeom prst="ellipse">
              <a:avLst/>
            </a:prstGeom>
            <a:noFill/>
            <a:ln w="25400" cap="flat" cmpd="sng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制定</a:t>
              </a:r>
              <a:endParaRPr lang="en-GB" altLang="zh-CN" sz="2400" b="1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战略</a:t>
              </a:r>
            </a:p>
          </p:txBody>
        </p:sp>
      </p:grpSp>
      <p:grpSp>
        <p:nvGrpSpPr>
          <p:cNvPr id="31" name="组合 2">
            <a:extLst>
              <a:ext uri="{FF2B5EF4-FFF2-40B4-BE49-F238E27FC236}">
                <a16:creationId xmlns:a16="http://schemas.microsoft.com/office/drawing/2014/main" id="{78A53B9D-0DF7-44E8-A58B-F73ECE87164F}"/>
              </a:ext>
            </a:extLst>
          </p:cNvPr>
          <p:cNvGrpSpPr>
            <a:grpSpLocks/>
          </p:cNvGrpSpPr>
          <p:nvPr/>
        </p:nvGrpSpPr>
        <p:grpSpPr bwMode="auto">
          <a:xfrm>
            <a:off x="6066966" y="2103663"/>
            <a:ext cx="1632898" cy="1768317"/>
            <a:chOff x="0" y="0"/>
            <a:chExt cx="1646020" cy="1783189"/>
          </a:xfrm>
          <a:effectLst>
            <a:glow rad="38100">
              <a:schemeClr val="bg1">
                <a:lumMod val="50000"/>
                <a:alpha val="50000"/>
              </a:schemeClr>
            </a:glow>
          </a:effectLst>
        </p:grpSpPr>
        <p:sp>
          <p:nvSpPr>
            <p:cNvPr id="32" name="椭圆 1">
              <a:extLst>
                <a:ext uri="{FF2B5EF4-FFF2-40B4-BE49-F238E27FC236}">
                  <a16:creationId xmlns:a16="http://schemas.microsoft.com/office/drawing/2014/main" id="{9E1EDE8C-2974-48B0-836E-9ED10DC21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646020" cy="1783189"/>
            </a:xfrm>
            <a:custGeom>
              <a:avLst/>
              <a:gdLst>
                <a:gd name="T0" fmla="*/ 0 w 3456384"/>
                <a:gd name="T1" fmla="*/ 0 h 3744416"/>
                <a:gd name="T2" fmla="*/ 3456384 w 3456384"/>
                <a:gd name="T3" fmla="*/ 3744416 h 3744416"/>
              </a:gdLst>
              <a:ahLst/>
              <a:cxnLst/>
              <a:rect l="T0" t="T1" r="T2" b="T3"/>
              <a:pathLst>
                <a:path w="3456384" h="3744416">
                  <a:moveTo>
                    <a:pt x="1728192" y="0"/>
                  </a:moveTo>
                  <a:cubicBezTo>
                    <a:pt x="2682646" y="0"/>
                    <a:pt x="3456384" y="773738"/>
                    <a:pt x="3456384" y="1728192"/>
                  </a:cubicBezTo>
                  <a:cubicBezTo>
                    <a:pt x="3456384" y="2620989"/>
                    <a:pt x="2779384" y="3355664"/>
                    <a:pt x="1910712" y="3446573"/>
                  </a:cubicBezTo>
                  <a:lnTo>
                    <a:pt x="1712150" y="3744416"/>
                  </a:lnTo>
                  <a:lnTo>
                    <a:pt x="1509954" y="3441122"/>
                  </a:lnTo>
                  <a:cubicBezTo>
                    <a:pt x="658425" y="3335335"/>
                    <a:pt x="0" y="2608655"/>
                    <a:pt x="0" y="1728192"/>
                  </a:cubicBezTo>
                  <a:cubicBezTo>
                    <a:pt x="0" y="773738"/>
                    <a:pt x="773738" y="0"/>
                    <a:pt x="1728192" y="0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33" name="椭圆 60">
              <a:extLst>
                <a:ext uri="{FF2B5EF4-FFF2-40B4-BE49-F238E27FC236}">
                  <a16:creationId xmlns:a16="http://schemas.microsoft.com/office/drawing/2014/main" id="{2B3099EA-D8C6-45C6-A7B4-96AD8935C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09" y="144807"/>
              <a:ext cx="1371683" cy="137168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机器</a:t>
              </a:r>
              <a:endParaRPr lang="en-GB" altLang="zh-CN" sz="2400" b="1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学习</a:t>
              </a:r>
            </a:p>
          </p:txBody>
        </p:sp>
      </p:grpSp>
      <p:grpSp>
        <p:nvGrpSpPr>
          <p:cNvPr id="36" name="组合 2">
            <a:extLst>
              <a:ext uri="{FF2B5EF4-FFF2-40B4-BE49-F238E27FC236}">
                <a16:creationId xmlns:a16="http://schemas.microsoft.com/office/drawing/2014/main" id="{2FC8DC39-F942-4243-A124-8B32AE810C7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6024446" y="3810209"/>
            <a:ext cx="1632898" cy="1768317"/>
            <a:chOff x="0" y="0"/>
            <a:chExt cx="1646020" cy="1783189"/>
          </a:xfrm>
          <a:effectLst>
            <a:glow rad="38100">
              <a:schemeClr val="bg1">
                <a:lumMod val="50000"/>
                <a:alpha val="50000"/>
              </a:schemeClr>
            </a:glow>
          </a:effectLst>
        </p:grpSpPr>
        <p:sp>
          <p:nvSpPr>
            <p:cNvPr id="37" name="椭圆 1">
              <a:extLst>
                <a:ext uri="{FF2B5EF4-FFF2-40B4-BE49-F238E27FC236}">
                  <a16:creationId xmlns:a16="http://schemas.microsoft.com/office/drawing/2014/main" id="{2D94E355-FBA5-4623-AEB3-86E4C1647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646020" cy="1783189"/>
            </a:xfrm>
            <a:custGeom>
              <a:avLst/>
              <a:gdLst>
                <a:gd name="T0" fmla="*/ 0 w 3456384"/>
                <a:gd name="T1" fmla="*/ 0 h 3744416"/>
                <a:gd name="T2" fmla="*/ 3456384 w 3456384"/>
                <a:gd name="T3" fmla="*/ 3744416 h 3744416"/>
              </a:gdLst>
              <a:ahLst/>
              <a:cxnLst/>
              <a:rect l="T0" t="T1" r="T2" b="T3"/>
              <a:pathLst>
                <a:path w="3456384" h="3744416">
                  <a:moveTo>
                    <a:pt x="1728192" y="0"/>
                  </a:moveTo>
                  <a:cubicBezTo>
                    <a:pt x="2682646" y="0"/>
                    <a:pt x="3456384" y="773738"/>
                    <a:pt x="3456384" y="1728192"/>
                  </a:cubicBezTo>
                  <a:cubicBezTo>
                    <a:pt x="3456384" y="2620989"/>
                    <a:pt x="2779384" y="3355664"/>
                    <a:pt x="1910712" y="3446573"/>
                  </a:cubicBezTo>
                  <a:lnTo>
                    <a:pt x="1712150" y="3744416"/>
                  </a:lnTo>
                  <a:lnTo>
                    <a:pt x="1509954" y="3441122"/>
                  </a:lnTo>
                  <a:cubicBezTo>
                    <a:pt x="658425" y="3335335"/>
                    <a:pt x="0" y="2608655"/>
                    <a:pt x="0" y="1728192"/>
                  </a:cubicBezTo>
                  <a:cubicBezTo>
                    <a:pt x="0" y="773738"/>
                    <a:pt x="773738" y="0"/>
                    <a:pt x="1728192" y="0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38" name="椭圆 60">
              <a:extLst>
                <a:ext uri="{FF2B5EF4-FFF2-40B4-BE49-F238E27FC236}">
                  <a16:creationId xmlns:a16="http://schemas.microsoft.com/office/drawing/2014/main" id="{551154BA-1DD6-481D-98EB-D70BAB35A9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44555" y="145061"/>
              <a:ext cx="1372192" cy="1371174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运筹</a:t>
              </a:r>
              <a:endParaRPr lang="en-GB" altLang="zh-CN" sz="2400" b="1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优化</a:t>
              </a:r>
              <a:endParaRPr lang="en-GB" altLang="zh-CN" sz="2400" b="1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9243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2157"/>
  <p:tag name="MH_LIBRARY" val="GRAPHIC"/>
  <p:tag name="MH_TYPE" val="SubTitle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2157"/>
  <p:tag name="MH_LIBRARY" val="GRAPHIC"/>
  <p:tag name="MH_TYPE" val="Sub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2157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2157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</TotalTime>
  <Words>1753</Words>
  <Application>Microsoft Office PowerPoint</Application>
  <PresentationFormat>Widescreen</PresentationFormat>
  <Paragraphs>459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61" baseType="lpstr">
      <vt:lpstr>华文中宋</vt:lpstr>
      <vt:lpstr>华文仿宋</vt:lpstr>
      <vt:lpstr>华文黑体</vt:lpstr>
      <vt:lpstr>宋体</vt:lpstr>
      <vt:lpstr>微软雅黑</vt:lpstr>
      <vt:lpstr>方正兰亭黑_GBK</vt:lpstr>
      <vt:lpstr>本墨绪圆</vt:lpstr>
      <vt:lpstr>等线</vt:lpstr>
      <vt:lpstr>等线 Light</vt:lpstr>
      <vt:lpstr>黑体</vt:lpstr>
      <vt:lpstr>Agency FB</vt:lpstr>
      <vt:lpstr>Arial</vt:lpstr>
      <vt:lpstr>Calibri</vt:lpstr>
      <vt:lpstr>Calibri Light</vt:lpstr>
      <vt:lpstr>Century Gothic</vt:lpstr>
      <vt:lpstr>Elephant</vt:lpstr>
      <vt:lpstr>Segoe UI</vt:lpstr>
      <vt:lpstr>Times New Roman</vt:lpstr>
      <vt:lpstr>Wingdings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Companies’ Issues 企业现状</vt:lpstr>
      <vt:lpstr>Industry Analytics 行业分析</vt:lpstr>
      <vt:lpstr>Break  Point 突破可能性</vt:lpstr>
      <vt:lpstr>Characteristic Description 特点描述</vt:lpstr>
      <vt:lpstr>PowerPoint Presentation</vt:lpstr>
      <vt:lpstr>Current Problem 企业瓶颈</vt:lpstr>
      <vt:lpstr>Business Value 优化价值</vt:lpstr>
      <vt:lpstr>Cooperation 合作模式</vt:lpstr>
      <vt:lpstr>Structural Design 结构设计</vt:lpstr>
      <vt:lpstr>PowerPoint Presentation</vt:lpstr>
      <vt:lpstr>PowerPoint Presentation</vt:lpstr>
      <vt:lpstr>Brief Introduction 公司简介</vt:lpstr>
      <vt:lpstr>PowerPoint Presentation</vt:lpstr>
      <vt:lpstr>Applied Scenario 应用场景</vt:lpstr>
      <vt:lpstr>PowerPoint Presentation</vt:lpstr>
      <vt:lpstr>Tesco 特易购（全球零售业三巨头之一） ——智能货运线路规划系统</vt:lpstr>
      <vt:lpstr>PwC 普华永道 （世界四大会计师事务所之一） ——员工、项目匹配系统</vt:lpstr>
      <vt:lpstr>PREZZO 普雷佐餐饮 ——智能自动定价系统 </vt:lpstr>
      <vt:lpstr>国家电网 &amp; Accenture 埃森哲 ——智能抢修系统</vt:lpstr>
      <vt:lpstr>IMUT 内蒙古工业大学 ——模块化生产线自动化系统</vt:lpstr>
      <vt:lpstr>更多案例…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Founding Team 创始人团队</vt:lpstr>
      <vt:lpstr>Advisory Board 顾问团队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Z. ZHANG</dc:creator>
  <cp:lastModifiedBy>Z. ZHANG</cp:lastModifiedBy>
  <cp:revision>173</cp:revision>
  <dcterms:created xsi:type="dcterms:W3CDTF">2019-03-09T06:10:39Z</dcterms:created>
  <dcterms:modified xsi:type="dcterms:W3CDTF">2019-03-20T10:32:51Z</dcterms:modified>
</cp:coreProperties>
</file>